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09"/>
  </p:notesMasterIdLst>
  <p:sldIdLst>
    <p:sldId id="257" r:id="rId5"/>
    <p:sldId id="289" r:id="rId6"/>
    <p:sldId id="258" r:id="rId7"/>
    <p:sldId id="296" r:id="rId8"/>
    <p:sldId id="298" r:id="rId9"/>
    <p:sldId id="299" r:id="rId10"/>
    <p:sldId id="300" r:id="rId11"/>
    <p:sldId id="301" r:id="rId12"/>
    <p:sldId id="302" r:id="rId13"/>
    <p:sldId id="303" r:id="rId14"/>
    <p:sldId id="305" r:id="rId15"/>
    <p:sldId id="307" r:id="rId16"/>
    <p:sldId id="306" r:id="rId17"/>
    <p:sldId id="308" r:id="rId18"/>
    <p:sldId id="309" r:id="rId19"/>
    <p:sldId id="310" r:id="rId20"/>
    <p:sldId id="315" r:id="rId21"/>
    <p:sldId id="311" r:id="rId22"/>
    <p:sldId id="282" r:id="rId23"/>
    <p:sldId id="344" r:id="rId24"/>
    <p:sldId id="317" r:id="rId25"/>
    <p:sldId id="336" r:id="rId26"/>
    <p:sldId id="337" r:id="rId27"/>
    <p:sldId id="339" r:id="rId28"/>
    <p:sldId id="345" r:id="rId29"/>
    <p:sldId id="378" r:id="rId30"/>
    <p:sldId id="349" r:id="rId31"/>
    <p:sldId id="379" r:id="rId32"/>
    <p:sldId id="354" r:id="rId33"/>
    <p:sldId id="405" r:id="rId34"/>
    <p:sldId id="353" r:id="rId35"/>
    <p:sldId id="355" r:id="rId36"/>
    <p:sldId id="318" r:id="rId37"/>
    <p:sldId id="323" r:id="rId38"/>
    <p:sldId id="325" r:id="rId39"/>
    <p:sldId id="324" r:id="rId40"/>
    <p:sldId id="326" r:id="rId41"/>
    <p:sldId id="327" r:id="rId42"/>
    <p:sldId id="328" r:id="rId43"/>
    <p:sldId id="331" r:id="rId44"/>
    <p:sldId id="329" r:id="rId45"/>
    <p:sldId id="330" r:id="rId46"/>
    <p:sldId id="332" r:id="rId47"/>
    <p:sldId id="319" r:id="rId48"/>
    <p:sldId id="334" r:id="rId49"/>
    <p:sldId id="333" r:id="rId50"/>
    <p:sldId id="320" r:id="rId51"/>
    <p:sldId id="382" r:id="rId52"/>
    <p:sldId id="381" r:id="rId53"/>
    <p:sldId id="400" r:id="rId54"/>
    <p:sldId id="401" r:id="rId55"/>
    <p:sldId id="402" r:id="rId56"/>
    <p:sldId id="403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9" r:id="rId67"/>
    <p:sldId id="396" r:id="rId68"/>
    <p:sldId id="397" r:id="rId69"/>
    <p:sldId id="398" r:id="rId70"/>
    <p:sldId id="375" r:id="rId71"/>
    <p:sldId id="321" r:id="rId72"/>
    <p:sldId id="364" r:id="rId73"/>
    <p:sldId id="380" r:id="rId74"/>
    <p:sldId id="365" r:id="rId75"/>
    <p:sldId id="367" r:id="rId76"/>
    <p:sldId id="368" r:id="rId77"/>
    <p:sldId id="369" r:id="rId78"/>
    <p:sldId id="383" r:id="rId79"/>
    <p:sldId id="371" r:id="rId80"/>
    <p:sldId id="372" r:id="rId81"/>
    <p:sldId id="384" r:id="rId82"/>
    <p:sldId id="373" r:id="rId83"/>
    <p:sldId id="386" r:id="rId84"/>
    <p:sldId id="374" r:id="rId85"/>
    <p:sldId id="360" r:id="rId86"/>
    <p:sldId id="376" r:id="rId87"/>
    <p:sldId id="377" r:id="rId88"/>
    <p:sldId id="404" r:id="rId89"/>
    <p:sldId id="322" r:id="rId90"/>
    <p:sldId id="361" r:id="rId91"/>
    <p:sldId id="362" r:id="rId92"/>
    <p:sldId id="363" r:id="rId93"/>
    <p:sldId id="335" r:id="rId94"/>
    <p:sldId id="338" r:id="rId95"/>
    <p:sldId id="340" r:id="rId96"/>
    <p:sldId id="341" r:id="rId97"/>
    <p:sldId id="342" r:id="rId98"/>
    <p:sldId id="343" r:id="rId99"/>
    <p:sldId id="295" r:id="rId100"/>
    <p:sldId id="347" r:id="rId101"/>
    <p:sldId id="346" r:id="rId102"/>
    <p:sldId id="351" r:id="rId103"/>
    <p:sldId id="352" r:id="rId104"/>
    <p:sldId id="356" r:id="rId105"/>
    <p:sldId id="357" r:id="rId106"/>
    <p:sldId id="358" r:id="rId107"/>
    <p:sldId id="359" r:id="rId10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0"/>
    </p:embeddedFont>
    <p:embeddedFont>
      <p:font typeface="Fira Sans" panose="020B0503050000020004" pitchFamily="34" charset="0"/>
      <p:regular r:id="rId111"/>
      <p:bold r:id="rId112"/>
      <p:italic r:id="rId113"/>
      <p:boldItalic r:id="rId114"/>
    </p:embeddedFont>
    <p:embeddedFont>
      <p:font typeface="Fira Sans Medium" panose="020B0603050000020004" pitchFamily="34" charset="0"/>
      <p:regular r:id="rId115"/>
      <p:bold r:id="rId116"/>
      <p:italic r:id="rId117"/>
      <p:boldItalic r:id="rId118"/>
    </p:embeddedFont>
    <p:embeddedFont>
      <p:font typeface="Fira Sans SemiBold" panose="020B0603050000020004" pitchFamily="34" charset="0"/>
      <p:regular r:id="rId119"/>
      <p:bold r:id="rId120"/>
      <p:italic r:id="rId121"/>
      <p:boldItalic r:id="rId122"/>
    </p:embeddedFont>
    <p:embeddedFont>
      <p:font typeface="Script MT Bold" panose="03040602040607080904" pitchFamily="66" charset="0"/>
      <p:bold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CC66"/>
    <a:srgbClr val="14E37C"/>
    <a:srgbClr val="36F595"/>
    <a:srgbClr val="FE7272"/>
    <a:srgbClr val="FF9966"/>
    <a:srgbClr val="339933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49772-52A7-47F4-B087-C0F2A53C9B1F}" v="4567" dt="2023-07-10T20:36:52.140"/>
    <p1510:client id="{1D5AC1EB-C400-091E-57B7-3A27F9CCBB1B}" v="137" dt="2023-07-10T18:10:23.295"/>
    <p1510:client id="{25B16661-2E8E-5276-BFF8-7C34CB91D04C}" v="1" dt="2023-07-10T20:05:25.702"/>
    <p1510:client id="{38145DC5-96DC-0050-9461-284B9C0B8B63}" v="74" dt="2023-07-10T16:23:30.547"/>
    <p1510:client id="{925FCEA5-D962-4BF5-8692-3DF78D597D94}" v="5784" vWet="5786" dt="2023-07-10T20:05:30.281"/>
    <p1510:client id="{BA87203E-3C1F-997A-85AA-6AD003F53212}" v="29" dt="2023-07-10T16:25:58.258"/>
    <p1510:client id="{E29059EB-7C4B-EB58-DE3A-648C5EB9CA33}" v="2673" dt="2023-07-10T18:06:36.738"/>
    <p1510:client id="{E994BC6D-7FAC-C06D-3B65-378D1EB0C77A}" v="12" dt="2023-07-10T08:11:05.999"/>
    <p1510:client id="{F55D2DFE-8CEA-0AE0-DE96-FBCE059A3E87}" v="669" dt="2023-07-10T13:57:55.280"/>
    <p1510:client id="{FE5991C9-718C-460F-AF69-A52B9B97BE01}" vWet="4" dt="2023-07-10T06:42:05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66" y="43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8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3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14.fntdata"/><Relationship Id="rId128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11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2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2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30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543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207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006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434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38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208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812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119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62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367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latin typeface="Fira Sans Medium"/>
              </a:rPr>
              <a:t>Viola-Jones uses a cascade of boosted classifiers</a:t>
            </a:r>
          </a:p>
          <a:p>
            <a:endParaRPr lang="en-US" sz="1100">
              <a:latin typeface="Fira Sans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latin typeface="Fira Sans Medium"/>
              </a:rPr>
              <a:t>These classifiers are built using simple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>
              <a:latin typeface="Fira Sans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latin typeface="Fira Sans Medium"/>
              </a:rPr>
              <a:t>It takes time for training; thus, training was implemented on GPU using </a:t>
            </a:r>
            <a:r>
              <a:rPr lang="en-US" sz="1100" err="1">
                <a:latin typeface="Fira Sans Medium"/>
              </a:rPr>
              <a:t>PyTorch</a:t>
            </a:r>
            <a:endParaRPr lang="en-US" sz="1100">
              <a:latin typeface="Fira Sans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>
              <a:latin typeface="Fira Sans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latin typeface="Fira Sans Medium"/>
              </a:rPr>
              <a:t>Number of features for a 24x24 image is above 162,000 feature.</a:t>
            </a:r>
            <a:endParaRPr lang="en-US" sz="1100">
              <a:latin typeface="Fira Sans Medium" panose="020B06030500000200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38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65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Tx/>
                  <a:buChar char="-"/>
                </a:pPr>
                <a:r>
                  <a:rPr lang="en-US" sz="1600">
                    <a:latin typeface="Fira Sans Medium" panose="020B0603050000020004" pitchFamily="34" charset="0"/>
                  </a:rPr>
                  <a:t>Features are put in a matrix of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𝑓𝑒𝑎𝑡𝑢𝑟𝑒𝑠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sub>
                    </m:sSub>
                  </m:oMath>
                </a14:m>
                <a:endParaRPr lang="en-US" sz="1600">
                  <a:latin typeface="Fira Sans Medium" panose="020B06030500000200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>
                    <a:latin typeface="Fira Sans Medium" panose="020B0603050000020004" pitchFamily="34" charset="0"/>
                  </a:rPr>
                  <a:t>Each sample has a weight (importance)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>
                    <a:latin typeface="Fira Sans Medium" panose="020B0603050000020004" pitchFamily="34" charset="0"/>
                  </a:rPr>
                  <a:t>Error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e>
                    </m:d>
                  </m:oMath>
                </a14:m>
                <a:endParaRPr lang="en-US" sz="1600" b="0">
                  <a:latin typeface="Fira Sans Medium" panose="020B0603050000020004" pitchFamily="34" charset="0"/>
                </a:endParaRPr>
              </a:p>
              <a:p>
                <a:pPr marL="285750" lvl="2" indent="-285750">
                  <a:buFontTx/>
                  <a:buChar char="-"/>
                </a:pPr>
                <a:r>
                  <a:rPr lang="en-US" sz="1600">
                    <a:latin typeface="Fira Sans Medium" panose="020B0603050000020004" pitchFamily="34" charset="0"/>
                  </a:rPr>
                  <a:t>To find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>
                    <a:latin typeface="Fira Sans Medium" panose="020B0603050000020004" pitchFamily="34" charset="0"/>
                  </a:rPr>
                  <a:t>with minimum error:</a:t>
                </a: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	•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𝑆𝑜𝑟𝑡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𝑓𝑒𝑎𝑡𝑢𝑟𝑒𝑠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𝑤𝑒𝑖𝑔h𝑡𝑠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𝑙𝑎𝑏𝑒𝑙𝑠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𝑣𝑎𝑙𝑢𝑒</m:t>
                    </m:r>
                  </m:oMath>
                </a14:m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	•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some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polarity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𝑖𝑛𝑑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𝑎𝑐𝑐𝑢𝑚𝑢𝑙𝑎𝑡𝑖𝑣𝑒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𝑤𝑒𝑖𝑔h𝑡𝑠</m:t>
                    </m:r>
                  </m:oMath>
                </a14:m>
                <a:endParaRPr lang="en-US" sz="1600" i="1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𝑡h𝑒𝑚</m:t>
                    </m:r>
                  </m:oMath>
                </a14:m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	•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𝐹𝑖𝑛𝑑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𝑒𝑥𝑎𝑚𝑝𝑙𝑒𝑠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𝑔𝑖𝑣𝑒𝑠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𝑚𝑖𝑛𝑖𝑚𝑢𝑚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	•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𝐹𝑖𝑛𝑑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𝑔𝑖𝑣𝑒𝑠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𝑚𝑖𝑛𝑖𝑚𝑢𝑚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𝑎𝑐𝑟𝑜𝑠𝑠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- This made training 8.5 times faster than Python’s </a:t>
                </a:r>
                <a:r>
                  <a:rPr lang="en-US" sz="1600" err="1">
                    <a:latin typeface="Fira Sans Medium" panose="020B0603050000020004" pitchFamily="34" charset="0"/>
                  </a:rPr>
                  <a:t>sklearn</a:t>
                </a:r>
                <a:r>
                  <a:rPr lang="en-US" sz="1600">
                    <a:latin typeface="Fira Sans Medium" panose="020B0603050000020004" pitchFamily="34" charset="0"/>
                  </a:rPr>
                  <a:t>, can be better on better machines.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Tx/>
                  <a:buChar char="-"/>
                </a:pPr>
                <a:r>
                  <a:rPr lang="en-US" sz="1600">
                    <a:latin typeface="Fira Sans Medium" panose="020B0603050000020004" pitchFamily="34" charset="0"/>
                  </a:rPr>
                  <a:t>Features are put in a matrix of shape </a:t>
                </a:r>
                <a:r>
                  <a:rPr lang="en-US" sz="1600" b="0" i="0">
                    <a:latin typeface="Cambria Math" panose="02040503050406030204" pitchFamily="18" charset="0"/>
                  </a:rPr>
                  <a:t>𝑛_𝑓𝑒𝑎𝑡𝑢𝑟𝑒𝑠×𝑛_𝑠𝑎𝑚𝑝𝑙𝑒𝑠</a:t>
                </a:r>
                <a:endParaRPr lang="en-US" sz="1600">
                  <a:latin typeface="Fira Sans Medium" panose="020B06030500000200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>
                    <a:latin typeface="Fira Sans Medium" panose="020B0603050000020004" pitchFamily="34" charset="0"/>
                  </a:rPr>
                  <a:t>Each sample has a weight (importance)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>
                    <a:latin typeface="Fira Sans Medium" panose="020B0603050000020004" pitchFamily="34" charset="0"/>
                  </a:rPr>
                  <a:t>Error is </a:t>
                </a:r>
                <a:r>
                  <a:rPr lang="en-US" sz="1600" b="0" i="0">
                    <a:latin typeface="Cambria Math" panose="02040503050406030204" pitchFamily="18" charset="0"/>
                  </a:rPr>
                  <a:t>∑𝑤_𝑖×𝐼(𝑦_𝑖≠𝑦_𝑝𝑟𝑒𝑑 )</a:t>
                </a:r>
                <a:endParaRPr lang="en-US" sz="1600" b="0">
                  <a:latin typeface="Fira Sans Medium" panose="020B0603050000020004" pitchFamily="34" charset="0"/>
                </a:endParaRPr>
              </a:p>
              <a:p>
                <a:pPr marL="285750" lvl="2" indent="-285750">
                  <a:buFontTx/>
                  <a:buChar char="-"/>
                </a:pPr>
                <a:r>
                  <a:rPr lang="en-US" sz="1600">
                    <a:latin typeface="Fira Sans Medium" panose="020B0603050000020004" pitchFamily="34" charset="0"/>
                  </a:rPr>
                  <a:t>To find </a:t>
                </a:r>
                <a:r>
                  <a:rPr lang="en-US" sz="1600" b="0" i="0">
                    <a:latin typeface="Cambria Math" panose="02040503050406030204" pitchFamily="18" charset="0"/>
                  </a:rPr>
                  <a:t>𝜃, 𝑝 </a:t>
                </a:r>
                <a:r>
                  <a:rPr lang="en-US" sz="1600">
                    <a:latin typeface="Fira Sans Medium" panose="020B0603050000020004" pitchFamily="34" charset="0"/>
                  </a:rPr>
                  <a:t>with minimum error:</a:t>
                </a: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	• </a:t>
                </a:r>
                <a:r>
                  <a:rPr lang="en-US" sz="1600" i="0" dirty="0">
                    <a:latin typeface="Cambria Math" panose="02040503050406030204" pitchFamily="18" charset="0"/>
                  </a:rPr>
                  <a:t>𝑆𝑜𝑟𝑡 𝑓𝑒𝑎𝑡𝑢𝑟𝑒𝑠,𝑤𝑒𝑖𝑔ℎ𝑡𝑠, 𝑙𝑎𝑏𝑒𝑙𝑠</a:t>
                </a:r>
                <a:r>
                  <a:rPr lang="en-US" sz="16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1600" i="0" dirty="0">
                    <a:latin typeface="Cambria Math" panose="02040503050406030204" pitchFamily="18" charset="0"/>
                  </a:rPr>
                  <a:t>𝑏𝑦 𝑓𝑒𝑎𝑡𝑢𝑟𝑒 𝑣𝑎𝑙𝑢𝑒</a:t>
                </a:r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	• </a:t>
                </a:r>
                <a:r>
                  <a:rPr lang="en-US" sz="1600" i="0" dirty="0">
                    <a:latin typeface="Cambria Math" panose="02040503050406030204" pitchFamily="18" charset="0"/>
                  </a:rPr>
                  <a:t>F</a:t>
                </a:r>
                <a:r>
                  <a:rPr lang="en-US" sz="1600" b="0" i="0" dirty="0">
                    <a:latin typeface="Cambria Math" panose="02040503050406030204" pitchFamily="18" charset="0"/>
                  </a:rPr>
                  <a:t>or some polarity:𝑓</a:t>
                </a:r>
                <a:r>
                  <a:rPr lang="en-US" sz="1600" i="0" dirty="0">
                    <a:latin typeface="Cambria Math" panose="02040503050406030204" pitchFamily="18" charset="0"/>
                  </a:rPr>
                  <a:t>𝑖𝑛𝑑 𝑎𝑐𝑐𝑢𝑚𝑢𝑙𝑎𝑡𝑖𝑣𝑒 𝑠𝑢𝑚 𝑜𝑓 𝑤𝑒𝑖𝑔ℎ𝑡𝑠</a:t>
                </a:r>
                <a:endParaRPr lang="en-US" sz="1600" i="1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1600" i="0" dirty="0">
                    <a:latin typeface="Cambria Math" panose="02040503050406030204" pitchFamily="18" charset="0"/>
                  </a:rPr>
                  <a:t> 𝑓𝑟𝑜𝑚 𝑙𝑒𝑓𝑡, 𝑟𝑖𝑔ℎ𝑡</a:t>
                </a:r>
                <a:r>
                  <a:rPr lang="en-US" sz="1600" b="0" i="0" dirty="0">
                    <a:latin typeface="Cambria Math" panose="02040503050406030204" pitchFamily="18" charset="0"/>
                  </a:rPr>
                  <a:t>, 𝑠𝑢𝑚 𝑡ℎ𝑒𝑚</a:t>
                </a:r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	• </a:t>
                </a:r>
                <a:r>
                  <a:rPr lang="en-US" sz="1600" i="0" dirty="0">
                    <a:latin typeface="Cambria Math" panose="02040503050406030204" pitchFamily="18" charset="0"/>
                  </a:rPr>
                  <a:t>𝐹𝑖𝑛𝑑 𝑒𝑥𝑎𝑚𝑝𝑙𝑒𝑠 𝑡ℎ𝑎𝑡 𝑔𝑖𝑣𝑒𝑠 𝑚𝑖𝑛𝑖𝑚𝑢𝑚 𝑒𝑟𝑟𝑜𝑟</a:t>
                </a:r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	• </a:t>
                </a:r>
                <a:r>
                  <a:rPr lang="en-US" sz="1600" i="0" dirty="0">
                    <a:latin typeface="Cambria Math" panose="02040503050406030204" pitchFamily="18" charset="0"/>
                  </a:rPr>
                  <a:t>𝐹𝑖𝑛𝑑 𝑓𝑒𝑎𝑡𝑢𝑟𝑒 𝑡ℎ𝑎𝑡 𝑔𝑖𝑣𝑒𝑠 𝑚𝑖𝑛𝑖𝑚𝑢𝑚 𝑒𝑟𝑟𝑜𝑟 𝑎𝑐𝑟𝑜𝑠𝑠 𝑎𝑙𝑙 𝑓𝑒𝑎𝑡𝑢𝑟𝑒𝑠</a:t>
                </a:r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endParaRPr lang="en-US" sz="160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>
                    <a:latin typeface="Fira Sans Medium" panose="020B0603050000020004" pitchFamily="34" charset="0"/>
                  </a:rPr>
                  <a:t>- This made training 8.5 times faster than Python’s </a:t>
                </a:r>
                <a:r>
                  <a:rPr lang="en-US" sz="1600" err="1">
                    <a:latin typeface="Fira Sans Medium" panose="020B0603050000020004" pitchFamily="34" charset="0"/>
                  </a:rPr>
                  <a:t>sklearn</a:t>
                </a:r>
                <a:r>
                  <a:rPr lang="en-US" sz="1600">
                    <a:latin typeface="Fira Sans Medium" panose="020B0603050000020004" pitchFamily="34" charset="0"/>
                  </a:rPr>
                  <a:t>, can be better on better machines.</a:t>
                </a:r>
              </a:p>
              <a:p>
                <a:endParaRPr lang="en-US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434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100">
                <a:latin typeface="Fira Sans Medium" panose="020B0603050000020004" pitchFamily="34" charset="0"/>
              </a:rPr>
              <a:t>An iterative algorithm</a:t>
            </a:r>
          </a:p>
          <a:p>
            <a:pPr marL="285750" indent="-285750">
              <a:buFontTx/>
              <a:buChar char="-"/>
            </a:pPr>
            <a:endParaRPr lang="en-US" sz="1100">
              <a:latin typeface="Fira Sans Medium" panose="020B06030500000200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latin typeface="Fira Sans Medium" panose="020B0603050000020004" pitchFamily="34" charset="0"/>
              </a:rPr>
              <a:t>The method updates the weights for each example</a:t>
            </a:r>
          </a:p>
          <a:p>
            <a:pPr marL="285750" indent="-285750">
              <a:buFontTx/>
              <a:buChar char="-"/>
            </a:pPr>
            <a:endParaRPr lang="en-US" sz="1100">
              <a:latin typeface="Fira Sans Medium" panose="020B06030500000200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latin typeface="Fira Sans Medium" panose="020B0603050000020004" pitchFamily="34" charset="0"/>
              </a:rPr>
              <a:t>This update focuses on harder examples in each iteration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30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921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236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454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966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04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094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154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477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659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136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475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542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463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07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4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074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477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984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124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114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03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159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713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657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5963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274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6513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964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6392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4855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1658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647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1164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3764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700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1227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38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2684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350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0887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3831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9234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3427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1094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0704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801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108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659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460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134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0407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5898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8056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9314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7941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113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0555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7789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768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6480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09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1969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8389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531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3926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878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743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1213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4458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746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2574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6802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4315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118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57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9498C89-4AFD-1721-F7AD-9F237A0EACD8}"/>
              </a:ext>
            </a:extLst>
          </p:cNvPr>
          <p:cNvSpPr/>
          <p:nvPr userDrawn="1"/>
        </p:nvSpPr>
        <p:spPr>
          <a:xfrm>
            <a:off x="7141029" y="86683"/>
            <a:ext cx="1880129" cy="171994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8E86D762-3938-033B-5140-038F80710D9E}"/>
              </a:ext>
            </a:extLst>
          </p:cNvPr>
          <p:cNvSpPr/>
          <p:nvPr userDrawn="1"/>
        </p:nvSpPr>
        <p:spPr>
          <a:xfrm rot="10800000">
            <a:off x="122842" y="3336875"/>
            <a:ext cx="1880129" cy="171994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/>
        </p:nvSpPr>
        <p:spPr>
          <a:xfrm>
            <a:off x="710249" y="3380088"/>
            <a:ext cx="7723500" cy="153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Medium"/>
                <a:ea typeface="Fira Sans Medium"/>
                <a:cs typeface="Fira Sans Medium"/>
                <a:sym typeface="Fira Sans Medium"/>
              </a:rPr>
              <a:t>Ahmed Ayman Ahmad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Medium"/>
                <a:ea typeface="Fira Sans Medium"/>
                <a:cs typeface="Fira Sans Medium"/>
                <a:sym typeface="Fira Sans Medium"/>
              </a:rPr>
              <a:t>Ammar Mohamd Sobhi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Medium"/>
                <a:ea typeface="Fira Sans Medium"/>
                <a:cs typeface="Fira Sans Medium"/>
                <a:sym typeface="Fira Sans Medium"/>
              </a:rPr>
              <a:t>Mohamed Akram Abdelfattah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Medium"/>
                <a:ea typeface="Fira Sans Medium"/>
                <a:cs typeface="Fira Sans Medium"/>
                <a:sym typeface="Fira Sans Medium"/>
              </a:rPr>
              <a:t>Omar Ahmed Mohamed</a:t>
            </a:r>
            <a:endParaRPr sz="2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Google Shape;176;p14">
            <a:extLst>
              <a:ext uri="{FF2B5EF4-FFF2-40B4-BE49-F238E27FC236}">
                <a16:creationId xmlns:a16="http://schemas.microsoft.com/office/drawing/2014/main" id="{74F9AC09-76FB-4470-C645-58C413F048CF}"/>
              </a:ext>
            </a:extLst>
          </p:cNvPr>
          <p:cNvSpPr txBox="1"/>
          <p:nvPr/>
        </p:nvSpPr>
        <p:spPr>
          <a:xfrm>
            <a:off x="5104388" y="3380089"/>
            <a:ext cx="7723500" cy="153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Supervised by: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Prof. Hoda Baraka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7" name="Picture 6" descr="A picture containing graphics, design, black and white&#10;&#10;Description automatically generated">
            <a:extLst>
              <a:ext uri="{FF2B5EF4-FFF2-40B4-BE49-F238E27FC236}">
                <a16:creationId xmlns:a16="http://schemas.microsoft.com/office/drawing/2014/main" id="{5B17B85B-60DE-33AB-4C64-3E60E997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322" y="94287"/>
            <a:ext cx="2679353" cy="2218256"/>
          </a:xfrm>
          <a:prstGeom prst="rect">
            <a:avLst/>
          </a:prstGeom>
        </p:spPr>
      </p:pic>
      <p:pic>
        <p:nvPicPr>
          <p:cNvPr id="10" name="Picture 9" descr="A picture containing drawing, art, painting, sketch&#10;&#10;Description automatically generated">
            <a:extLst>
              <a:ext uri="{FF2B5EF4-FFF2-40B4-BE49-F238E27FC236}">
                <a16:creationId xmlns:a16="http://schemas.microsoft.com/office/drawing/2014/main" id="{E9A14975-443B-5094-F6A5-80AF82177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30" y="367781"/>
            <a:ext cx="496638" cy="643658"/>
          </a:xfrm>
          <a:prstGeom prst="rect">
            <a:avLst/>
          </a:prstGeom>
        </p:spPr>
      </p:pic>
      <p:sp>
        <p:nvSpPr>
          <p:cNvPr id="11" name="Google Shape;176;p14">
            <a:extLst>
              <a:ext uri="{FF2B5EF4-FFF2-40B4-BE49-F238E27FC236}">
                <a16:creationId xmlns:a16="http://schemas.microsoft.com/office/drawing/2014/main" id="{64349926-D152-18B3-1A01-C874C10FC93F}"/>
              </a:ext>
            </a:extLst>
          </p:cNvPr>
          <p:cNvSpPr txBox="1"/>
          <p:nvPr/>
        </p:nvSpPr>
        <p:spPr>
          <a:xfrm>
            <a:off x="710248" y="2259895"/>
            <a:ext cx="7723500" cy="123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Medium"/>
                <a:ea typeface="Fira Sans Medium"/>
                <a:cs typeface="Fira Sans Medium"/>
                <a:sym typeface="Fira Sans Medium"/>
              </a:rPr>
              <a:t>Cairo University Faculty of Engineering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Medium"/>
                <a:ea typeface="Fira Sans Medium"/>
                <a:cs typeface="Fira Sans Medium"/>
                <a:sym typeface="Fira Sans Medium"/>
              </a:rPr>
              <a:t>Computer Engineering Department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Medium"/>
                <a:ea typeface="Fira Sans Medium"/>
                <a:cs typeface="Fira Sans Medium"/>
                <a:sym typeface="Fira Sans Medium"/>
              </a:rPr>
              <a:t>Graduation Project</a:t>
            </a:r>
            <a:endParaRPr sz="16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AAC40-BB83-E440-E165-98C9F61CF3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02 Literature &amp; Markey Survey</a:t>
            </a:r>
          </a:p>
        </p:txBody>
      </p:sp>
      <p:sp>
        <p:nvSpPr>
          <p:cNvPr id="419" name="Google Shape;419;p15"/>
          <p:cNvSpPr txBox="1"/>
          <p:nvPr/>
        </p:nvSpPr>
        <p:spPr>
          <a:xfrm>
            <a:off x="5332384" y="1465269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Background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0606" y="2739496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Literature Survey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493930" y="405051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Market Survey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6B3B7-BBFD-26A1-34EF-03678E65C6FF}"/>
              </a:ext>
            </a:extLst>
          </p:cNvPr>
          <p:cNvSpPr/>
          <p:nvPr/>
        </p:nvSpPr>
        <p:spPr>
          <a:xfrm>
            <a:off x="0" y="966439"/>
            <a:ext cx="4557319" cy="4059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5A52CE2F-9B3E-DA1A-AB3C-72129A7D912E}"/>
              </a:ext>
            </a:extLst>
          </p:cNvPr>
          <p:cNvSpPr/>
          <p:nvPr/>
        </p:nvSpPr>
        <p:spPr>
          <a:xfrm>
            <a:off x="-4095" y="1009925"/>
            <a:ext cx="3832054" cy="3686282"/>
          </a:xfrm>
          <a:prstGeom prst="flowChartDelay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2F05-CDF7-5485-EFA3-32BF29AB4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72912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20905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Script MT Bold" panose="03040602040607080904" pitchFamily="66" charset="0"/>
                <a:ea typeface="Fira Sans Medium"/>
                <a:cs typeface="Fira Sans Medium"/>
                <a:sym typeface="Fira Sans Medium"/>
              </a:rPr>
              <a:t>Thank you :)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22655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25702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sp>
        <p:nvSpPr>
          <p:cNvPr id="3" name="Google Shape;1686;p20">
            <a:extLst>
              <a:ext uri="{FF2B5EF4-FFF2-40B4-BE49-F238E27FC236}">
                <a16:creationId xmlns:a16="http://schemas.microsoft.com/office/drawing/2014/main" id="{517717AE-FA27-90A4-A19C-FCF0C8285004}"/>
              </a:ext>
            </a:extLst>
          </p:cNvPr>
          <p:cNvSpPr txBox="1"/>
          <p:nvPr/>
        </p:nvSpPr>
        <p:spPr>
          <a:xfrm>
            <a:off x="710250" y="1056195"/>
            <a:ext cx="7723500" cy="337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[1] 	A. e. a.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Rossler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Faceforensics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++: Learning to detect manipulated facial images.," Proceedings of the IEEE/CVF International Conference on Computer Vision (ICCV), pp. 1-11, 2019.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[2] 	R. e. a.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Tolosana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"Deepfakes and beyond: A survey of face manipulation and fake detection.," Information Fusion 64, pp. 131-148, 2020.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[3] 	J. M. Z. a. M. N.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Thies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"Deferred neural rendering: Image synthesis using neural textures.,"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Acm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 Transactions on Graphics (TOG) 38.4, pp. 1-12, 2019.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[4] 	J. e. a.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Thies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"Face2face: Real-time face capture and reenactment of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rgb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 videos.," Proceedings of the IEEE conference on computer vision and pattern recognition., 2016.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[5] 	S.-Y. e. a. Wang, "CNN-generated images are surprisingly easy to spot... for now.," Proceedings of the IEEE/CVF conference on computer vision and pattern recognition, 2020.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[6] 	L. e. a. Chai, "What makes fake images detectable? understanding properties that generalize.," Computer Vision–ECCV 2020: 16th European Conference, Glasgow, UK, August 23–28, 2020, Proceedings, Part XXVI 16. Springer, 2020.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[7] 	K. S. a. T. Yamasaki, "Detecting Deepfakes with Self-Blended Images," in 2022 IEEE/CVF Conference on Computer Vision and Pattern Recognition (CVPR), New Orleans, LA, USA, 2022.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[8] 	A. e. a.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Haliassos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"Lips don't lie: A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generalisable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 and robust approach to face forgery detection.," Proceedings of the IEEE/CVF conference on computer vision and pattern recognition., 2021.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[9] 	M. C. P. a. G. B. Bonomi, "Dynamic texture analysis for detecting fake faces in video sequences.," Journal of Visual Communication and Image Representation 79., 2021.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[10] 	R. M. K. a. J. K.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Durall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"Watch your up-convolution: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Cnn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 based generative deep neural networks are failing to reproduce spectral distributions.," Proceedings of the IEEE/CVF conference on computer vision and pattern recognition., 2020. </a:t>
            </a:r>
            <a:endParaRPr lang="en-US" sz="900">
              <a:latin typeface="Fira Sans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587352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25702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sp>
        <p:nvSpPr>
          <p:cNvPr id="3" name="Google Shape;1686;p20">
            <a:extLst>
              <a:ext uri="{FF2B5EF4-FFF2-40B4-BE49-F238E27FC236}">
                <a16:creationId xmlns:a16="http://schemas.microsoft.com/office/drawing/2014/main" id="{517717AE-FA27-90A4-A19C-FCF0C8285004}"/>
              </a:ext>
            </a:extLst>
          </p:cNvPr>
          <p:cNvSpPr txBox="1"/>
          <p:nvPr/>
        </p:nvSpPr>
        <p:spPr>
          <a:xfrm>
            <a:off x="710250" y="1056195"/>
            <a:ext cx="7723500" cy="337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[11] 	F. C. R. a. M. S.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Matern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"Exploiting visual artifacts to expose deepfakes and face manipulations.," IEEE Winter Applications of Computer Vision Workshops (WACVW)., 2019.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[12] 	P. Viola and M. Jones, "Rapid object detection using a boosted cascade of simple features," in 2001 IEEE Computer Society Conference on Computer Vision and Pattern Recognition, Kauai, HI, USA, 2001.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[13] 	Y. a. Q. J. Wu, "Facial landmark detection: A literature survey.," International Journal of Computer Vision 127, pp. 115-142, 2019.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[14] 	S. e. a. Zhu, "Face alignment by coarse-to-fine shape searching.," Proceedings of the IEEE conference on computer vision and pattern recognition., 2015.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[15] 	E. A. G. T. S. Z. M. P. C.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Sagonas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"300 faces In-the-wild challenge: Database and results.," Image and Vision Computing (IMAVIS), Special Issue on Facial Landmark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Localisation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 "In-The-Wild". , 2016.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[16] 	N. a. T. B. Dalal, "Histograms of Oriented Gradients for Human Detection," IEEE Computer Society Conference on Computer Vision and Pattern Recognition., 2005.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[17] 	M. a. M. P. Pavan, "Dominant sets and pairwise clustering.," IEEE transactions on pattern analysis and machine intelligence 29.1, pp. 167-172, 2006.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[18] 	V. e. a. Le, "Interactive facial feature localization.," Computer Vision–ECCV 2012: 12th European Conference on Computer Vision, Florence, Italy, October 7-13, 2012, Proceedings, Part III 12. Springer Berlin Heidelberg, 2012..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[19] 	X. Z. a. D. Ramanan, "Face detection, pose estimation, and landmark localization in the wild," IEEE Conference on Computer Vision and Pattern Recognition, 2012.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[20] 	D. W. J. D. J. K. a. N. K. P. N.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Belhumeur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"Localizing parts of faces using a consensus of exemplars," CVPR 2011, Colorado Springs, 2011. </a:t>
            </a:r>
            <a:endParaRPr lang="en-US" sz="900">
              <a:latin typeface="Fira Sans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206434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25702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sp>
        <p:nvSpPr>
          <p:cNvPr id="3" name="Google Shape;1686;p20">
            <a:extLst>
              <a:ext uri="{FF2B5EF4-FFF2-40B4-BE49-F238E27FC236}">
                <a16:creationId xmlns:a16="http://schemas.microsoft.com/office/drawing/2014/main" id="{517717AE-FA27-90A4-A19C-FCF0C8285004}"/>
              </a:ext>
            </a:extLst>
          </p:cNvPr>
          <p:cNvSpPr txBox="1"/>
          <p:nvPr/>
        </p:nvSpPr>
        <p:spPr>
          <a:xfrm>
            <a:off x="710250" y="1056195"/>
            <a:ext cx="7723500" cy="337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[21] 	A. e. a. Asthana, "Robust discriminative response map fitting with constrained local models.," Proceedings of the IEEE conference on computer vision and pattern recognition., 2013.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[22] 	X. P. P. P. a. P. D. Burgos-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Artizzu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, "Robust face landmark estimation under occlusion.," Proceedings of the IEEE international conference on computer vision., 2013.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[23] 	J. e. a. Zhang, "Coarse-to-fine auto-encoder networks (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cfan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) for real-time face alignment.," Computer Vision–ECCV 2014: 13th European Conference, Springer.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[24] 	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Baochang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 Zhang,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Yongsheng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 Gao,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Sanqiang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 Zhao, and </a:t>
            </a:r>
            <a:r>
              <a:rPr lang="en-US" sz="1050" b="0" i="0" err="1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Jianzhuang</a:t>
            </a: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 Liu., "Local derivative pattern versus local binary pattern: Face recognition," IEEE, 2010.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[25] 	P. e. a. Ma, "Towards practical lipreading with distilled and efficient models.," ICASSP 2021-2021 IEEE International Conference on Acoustics, Speech and Signal Processing (ICASSP). IEEE., 2021.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[26] 	M. E. a. Z. D. Atik, "Deep learning-based 3D face recognition using derived features from point cloud.," Innovations in Smart Cities Applications Volume 4: The Proceedings of the 5th International Conference on Smart City Applications. Springer International Publishing, 2021.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[27] 	L. e. a. Li, "Face x-ray for more general face forgery detection.," Proceedings of the IEEE/CVF conference on computer vision and pattern recognition., 2020.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[28] 	L. Li, et al, "Face X-Ray for More General Face Forgery Detection," in 2020 IEEE/CVF Conference on Computer Vision and Pattern Recognition (CVPR), Seattle, WA, USA, 2020.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rgbClr val="202124"/>
                </a:solidFill>
                <a:effectLst/>
                <a:latin typeface="Fira Sans Medium" panose="020B0603050000020004" pitchFamily="34" charset="0"/>
              </a:rPr>
              <a:t>[29] 	P. Z. e. al., "Two-Stream Neural Networks for Tampered Face Detection.," IEEE/CVF Conference on Computer Vision and Pattern Recognition Workshops, 2018. </a:t>
            </a:r>
          </a:p>
        </p:txBody>
      </p:sp>
    </p:spTree>
    <p:extLst>
      <p:ext uri="{BB962C8B-B14F-4D97-AF65-F5344CB8AC3E}">
        <p14:creationId xmlns:p14="http://schemas.microsoft.com/office/powerpoint/2010/main" val="32830297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257024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Project Modules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43CFDFBC-B5C2-2C29-6956-BE88D22CD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240426"/>
              </p:ext>
            </p:extLst>
          </p:nvPr>
        </p:nvGraphicFramePr>
        <p:xfrm>
          <a:off x="710250" y="844677"/>
          <a:ext cx="7723500" cy="3899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87250">
                  <a:extLst>
                    <a:ext uri="{9D8B030D-6E8A-4147-A177-3AD203B41FA5}">
                      <a16:colId xmlns:a16="http://schemas.microsoft.com/office/drawing/2014/main" val="3384422464"/>
                    </a:ext>
                  </a:extLst>
                </a:gridCol>
                <a:gridCol w="1287250">
                  <a:extLst>
                    <a:ext uri="{9D8B030D-6E8A-4147-A177-3AD203B41FA5}">
                      <a16:colId xmlns:a16="http://schemas.microsoft.com/office/drawing/2014/main" val="464628996"/>
                    </a:ext>
                  </a:extLst>
                </a:gridCol>
                <a:gridCol w="1287250">
                  <a:extLst>
                    <a:ext uri="{9D8B030D-6E8A-4147-A177-3AD203B41FA5}">
                      <a16:colId xmlns:a16="http://schemas.microsoft.com/office/drawing/2014/main" val="3027146563"/>
                    </a:ext>
                  </a:extLst>
                </a:gridCol>
                <a:gridCol w="1287250">
                  <a:extLst>
                    <a:ext uri="{9D8B030D-6E8A-4147-A177-3AD203B41FA5}">
                      <a16:colId xmlns:a16="http://schemas.microsoft.com/office/drawing/2014/main" val="4129836994"/>
                    </a:ext>
                  </a:extLst>
                </a:gridCol>
                <a:gridCol w="1287250">
                  <a:extLst>
                    <a:ext uri="{9D8B030D-6E8A-4147-A177-3AD203B41FA5}">
                      <a16:colId xmlns:a16="http://schemas.microsoft.com/office/drawing/2014/main" val="3302323563"/>
                    </a:ext>
                  </a:extLst>
                </a:gridCol>
                <a:gridCol w="1287250">
                  <a:extLst>
                    <a:ext uri="{9D8B030D-6E8A-4147-A177-3AD203B41FA5}">
                      <a16:colId xmlns:a16="http://schemas.microsoft.com/office/drawing/2014/main" val="86748577"/>
                    </a:ext>
                  </a:extLst>
                </a:gridCol>
              </a:tblGrid>
              <a:tr h="493880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Fira Sans Medium" panose="020B060305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Ahmed Ayman -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Ammar Mohamed -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Omar Ahmed -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Mohamed Akram -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Ready-made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915124"/>
                  </a:ext>
                </a:extLst>
              </a:tr>
              <a:tr h="37670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Face Detection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662026"/>
                  </a:ext>
                </a:extLst>
              </a:tr>
              <a:tr h="376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Landmarks Detector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8524"/>
                  </a:ext>
                </a:extLst>
              </a:tr>
              <a:tr h="376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Lips Movement Analysis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168076"/>
                  </a:ext>
                </a:extLst>
              </a:tr>
              <a:tr h="376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Dynamic Texture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120036"/>
                  </a:ext>
                </a:extLst>
              </a:tr>
              <a:tr h="376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Frequency Domain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79708"/>
                  </a:ext>
                </a:extLst>
              </a:tr>
              <a:tr h="376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Self-Blended Images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774940"/>
                  </a:ext>
                </a:extLst>
              </a:tr>
              <a:tr h="376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Website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Fira Sans Medium" panose="020B0603050000020004" pitchFamily="34" charset="0"/>
                        </a:rPr>
                        <a:t>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00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40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1923040"/>
            <a:ext cx="1518943" cy="2554377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1923041"/>
            <a:ext cx="1518972" cy="2573246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1923040"/>
            <a:ext cx="1518972" cy="257324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1923040"/>
            <a:ext cx="1518943" cy="2573242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6904644" y="1304780"/>
            <a:ext cx="455369" cy="515412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295679"/>
            <a:ext cx="457133" cy="515412"/>
            <a:chOff x="643984" y="1201022"/>
            <a:chExt cx="1312621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5311" y="1286012"/>
            <a:ext cx="455369" cy="515412"/>
            <a:chOff x="5044655" y="1201022"/>
            <a:chExt cx="1268994" cy="1419011"/>
          </a:xfrm>
          <a:solidFill>
            <a:schemeClr val="accent5"/>
          </a:solidFill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22586" y="1295679"/>
            <a:ext cx="455369" cy="515412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1923041"/>
            <a:ext cx="1518900" cy="85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Entire Face Synthesis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2404288"/>
            <a:ext cx="1518900" cy="1621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1923077"/>
            <a:ext cx="1518900" cy="8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Attribute Manipulation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2404326"/>
            <a:ext cx="1518900" cy="171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1923078"/>
            <a:ext cx="1518900" cy="8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Identity Swap</a:t>
            </a:r>
            <a:endParaRPr sz="1500">
              <a:solidFill>
                <a:schemeClr val="accent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2404327"/>
            <a:ext cx="1518900" cy="171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1923078"/>
            <a:ext cx="1518900" cy="8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Expression Swap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2404326"/>
            <a:ext cx="1518900" cy="171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Background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47AAC-A6B8-421E-096A-D1E7BD6C50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20409-2340-1BBC-8E12-C8085372AAC9}"/>
              </a:ext>
            </a:extLst>
          </p:cNvPr>
          <p:cNvSpPr txBox="1"/>
          <p:nvPr/>
        </p:nvSpPr>
        <p:spPr>
          <a:xfrm>
            <a:off x="838026" y="920507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Types of facial manipulations.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4254A-7C2C-EFB5-06FE-0BEFD65E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63" y="2655205"/>
            <a:ext cx="1330289" cy="1635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25983F-A828-54D7-798F-707E18C8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688" y="2491517"/>
            <a:ext cx="1245983" cy="1905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26AE0E-7FF1-2022-AF3D-F65D65F7C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536" y="2715399"/>
            <a:ext cx="1260858" cy="15927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803CEB-3CB7-E386-3C2E-99AD211BF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550" y="2617566"/>
            <a:ext cx="1224826" cy="18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0"/>
          <p:cNvSpPr/>
          <p:nvPr/>
        </p:nvSpPr>
        <p:spPr>
          <a:xfrm>
            <a:off x="2857437" y="2265009"/>
            <a:ext cx="1518972" cy="188324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265011"/>
            <a:ext cx="1518943" cy="1883243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6904644" y="1609581"/>
            <a:ext cx="455369" cy="515412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3115641" y="1590811"/>
            <a:ext cx="455369" cy="515412"/>
            <a:chOff x="5044655" y="1201022"/>
            <a:chExt cx="1268994" cy="1419011"/>
          </a:xfrm>
          <a:solidFill>
            <a:schemeClr val="accent5"/>
          </a:solidFill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2" name="Google Shape;1682;p20"/>
          <p:cNvSpPr txBox="1"/>
          <p:nvPr/>
        </p:nvSpPr>
        <p:spPr>
          <a:xfrm>
            <a:off x="2857674" y="2265047"/>
            <a:ext cx="1518900" cy="62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FaceSwap</a:t>
            </a:r>
            <a:endParaRPr sz="1500">
              <a:solidFill>
                <a:schemeClr val="accent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2857673" y="2746296"/>
            <a:ext cx="1518900" cy="12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265049"/>
            <a:ext cx="1518900" cy="62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NeuralTextures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2746297"/>
            <a:ext cx="1518900" cy="12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Background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47AAC-A6B8-421E-096A-D1E7BD6C50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20409-2340-1BBC-8E12-C8085372AAC9}"/>
              </a:ext>
            </a:extLst>
          </p:cNvPr>
          <p:cNvSpPr txBox="1"/>
          <p:nvPr/>
        </p:nvSpPr>
        <p:spPr>
          <a:xfrm>
            <a:off x="838026" y="920507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Fira Sans Medium" panose="020B0603050000020004" pitchFamily="34" charset="0"/>
              </a:rPr>
              <a:t>FaceForensics</a:t>
            </a:r>
            <a:r>
              <a:rPr lang="en-US" sz="1600">
                <a:latin typeface="Fira Sans Medium" panose="020B0603050000020004" pitchFamily="34" charset="0"/>
              </a:rPr>
              <a:t>++ Dataset</a:t>
            </a:r>
          </a:p>
        </p:txBody>
      </p:sp>
      <p:sp>
        <p:nvSpPr>
          <p:cNvPr id="3" name="Google Shape;1641;p20">
            <a:extLst>
              <a:ext uri="{FF2B5EF4-FFF2-40B4-BE49-F238E27FC236}">
                <a16:creationId xmlns:a16="http://schemas.microsoft.com/office/drawing/2014/main" id="{1EF45850-7E3A-8772-1568-689B4C562CEC}"/>
              </a:ext>
            </a:extLst>
          </p:cNvPr>
          <p:cNvSpPr/>
          <p:nvPr/>
        </p:nvSpPr>
        <p:spPr>
          <a:xfrm>
            <a:off x="887680" y="2265011"/>
            <a:ext cx="1518972" cy="188324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657;p20">
            <a:extLst>
              <a:ext uri="{FF2B5EF4-FFF2-40B4-BE49-F238E27FC236}">
                <a16:creationId xmlns:a16="http://schemas.microsoft.com/office/drawing/2014/main" id="{D04647F6-FE10-D979-C9FD-9DDA6B6E5ECA}"/>
              </a:ext>
            </a:extLst>
          </p:cNvPr>
          <p:cNvGrpSpPr/>
          <p:nvPr/>
        </p:nvGrpSpPr>
        <p:grpSpPr>
          <a:xfrm>
            <a:off x="1145884" y="1590813"/>
            <a:ext cx="455369" cy="515412"/>
            <a:chOff x="5044655" y="1201022"/>
            <a:chExt cx="1268994" cy="1419011"/>
          </a:xfrm>
          <a:solidFill>
            <a:schemeClr val="accent5"/>
          </a:solidFill>
        </p:grpSpPr>
        <p:sp>
          <p:nvSpPr>
            <p:cNvPr id="6" name="Google Shape;1658;p20">
              <a:extLst>
                <a:ext uri="{FF2B5EF4-FFF2-40B4-BE49-F238E27FC236}">
                  <a16:creationId xmlns:a16="http://schemas.microsoft.com/office/drawing/2014/main" id="{C6B84D98-7172-AAB7-58B7-17B3F60574F4}"/>
                </a:ext>
              </a:extLst>
            </p:cNvPr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59;p20">
              <a:extLst>
                <a:ext uri="{FF2B5EF4-FFF2-40B4-BE49-F238E27FC236}">
                  <a16:creationId xmlns:a16="http://schemas.microsoft.com/office/drawing/2014/main" id="{5B2BC2FF-91A3-F25A-B317-F95E946B512C}"/>
                </a:ext>
              </a:extLst>
            </p:cNvPr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60;p20">
              <a:extLst>
                <a:ext uri="{FF2B5EF4-FFF2-40B4-BE49-F238E27FC236}">
                  <a16:creationId xmlns:a16="http://schemas.microsoft.com/office/drawing/2014/main" id="{698F142D-E3D7-6449-F6E6-79C2D9234875}"/>
                </a:ext>
              </a:extLst>
            </p:cNvPr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62;p20">
              <a:extLst>
                <a:ext uri="{FF2B5EF4-FFF2-40B4-BE49-F238E27FC236}">
                  <a16:creationId xmlns:a16="http://schemas.microsoft.com/office/drawing/2014/main" id="{A20FE9A5-7C16-159F-C398-CD5FE565EA5B}"/>
                </a:ext>
              </a:extLst>
            </p:cNvPr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63;p20">
              <a:extLst>
                <a:ext uri="{FF2B5EF4-FFF2-40B4-BE49-F238E27FC236}">
                  <a16:creationId xmlns:a16="http://schemas.microsoft.com/office/drawing/2014/main" id="{F5B90AB8-8504-4736-E0B6-AEA2F56BA800}"/>
                </a:ext>
              </a:extLst>
            </p:cNvPr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4;p20">
              <a:extLst>
                <a:ext uri="{FF2B5EF4-FFF2-40B4-BE49-F238E27FC236}">
                  <a16:creationId xmlns:a16="http://schemas.microsoft.com/office/drawing/2014/main" id="{84DFF5F6-8CEF-37BC-3072-6C8F01AA4ED6}"/>
                </a:ext>
              </a:extLst>
            </p:cNvPr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5;p20">
              <a:extLst>
                <a:ext uri="{FF2B5EF4-FFF2-40B4-BE49-F238E27FC236}">
                  <a16:creationId xmlns:a16="http://schemas.microsoft.com/office/drawing/2014/main" id="{E2F14262-8403-6EC9-47D0-E2AD842AE987}"/>
                </a:ext>
              </a:extLst>
            </p:cNvPr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66;p20">
              <a:extLst>
                <a:ext uri="{FF2B5EF4-FFF2-40B4-BE49-F238E27FC236}">
                  <a16:creationId xmlns:a16="http://schemas.microsoft.com/office/drawing/2014/main" id="{6141E92D-014C-0C6C-8DBD-1EF37BA3BB80}"/>
                </a:ext>
              </a:extLst>
            </p:cNvPr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67;p20">
              <a:extLst>
                <a:ext uri="{FF2B5EF4-FFF2-40B4-BE49-F238E27FC236}">
                  <a16:creationId xmlns:a16="http://schemas.microsoft.com/office/drawing/2014/main" id="{91DF2059-5975-CBCD-EF60-7E9CF7386517}"/>
                </a:ext>
              </a:extLst>
            </p:cNvPr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68;p20">
              <a:extLst>
                <a:ext uri="{FF2B5EF4-FFF2-40B4-BE49-F238E27FC236}">
                  <a16:creationId xmlns:a16="http://schemas.microsoft.com/office/drawing/2014/main" id="{05161375-CC41-C2F2-E15F-D3CCA3DC813D}"/>
                </a:ext>
              </a:extLst>
            </p:cNvPr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682;p20">
            <a:extLst>
              <a:ext uri="{FF2B5EF4-FFF2-40B4-BE49-F238E27FC236}">
                <a16:creationId xmlns:a16="http://schemas.microsoft.com/office/drawing/2014/main" id="{7FC4330E-A5ED-3CFD-7716-5CC7397DDF43}"/>
              </a:ext>
            </a:extLst>
          </p:cNvPr>
          <p:cNvSpPr txBox="1"/>
          <p:nvPr/>
        </p:nvSpPr>
        <p:spPr>
          <a:xfrm>
            <a:off x="887917" y="2265049"/>
            <a:ext cx="1518900" cy="62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DeepFakes</a:t>
            </a:r>
            <a:endParaRPr sz="1500">
              <a:solidFill>
                <a:schemeClr val="accent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" name="Google Shape;1683;p20">
            <a:extLst>
              <a:ext uri="{FF2B5EF4-FFF2-40B4-BE49-F238E27FC236}">
                <a16:creationId xmlns:a16="http://schemas.microsoft.com/office/drawing/2014/main" id="{1A5F00C8-02E8-DBA9-4A6F-505EF99C4370}"/>
              </a:ext>
            </a:extLst>
          </p:cNvPr>
          <p:cNvSpPr txBox="1"/>
          <p:nvPr/>
        </p:nvSpPr>
        <p:spPr>
          <a:xfrm>
            <a:off x="887916" y="2746298"/>
            <a:ext cx="1518900" cy="12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" name="Google Shape;1642;p20">
            <a:extLst>
              <a:ext uri="{FF2B5EF4-FFF2-40B4-BE49-F238E27FC236}">
                <a16:creationId xmlns:a16="http://schemas.microsoft.com/office/drawing/2014/main" id="{E67DC46E-A69C-730F-46BB-940B20468A26}"/>
              </a:ext>
            </a:extLst>
          </p:cNvPr>
          <p:cNvSpPr/>
          <p:nvPr/>
        </p:nvSpPr>
        <p:spPr>
          <a:xfrm>
            <a:off x="4796599" y="2270496"/>
            <a:ext cx="1518943" cy="1883243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643;p20">
            <a:extLst>
              <a:ext uri="{FF2B5EF4-FFF2-40B4-BE49-F238E27FC236}">
                <a16:creationId xmlns:a16="http://schemas.microsoft.com/office/drawing/2014/main" id="{78A64BE4-B558-9990-CF72-EF817735C1C8}"/>
              </a:ext>
            </a:extLst>
          </p:cNvPr>
          <p:cNvGrpSpPr/>
          <p:nvPr/>
        </p:nvGrpSpPr>
        <p:grpSpPr>
          <a:xfrm>
            <a:off x="4964059" y="1615066"/>
            <a:ext cx="455369" cy="515412"/>
            <a:chOff x="7228274" y="1201022"/>
            <a:chExt cx="1260851" cy="1419011"/>
          </a:xfrm>
        </p:grpSpPr>
        <p:sp>
          <p:nvSpPr>
            <p:cNvPr id="24" name="Google Shape;1644;p20">
              <a:extLst>
                <a:ext uri="{FF2B5EF4-FFF2-40B4-BE49-F238E27FC236}">
                  <a16:creationId xmlns:a16="http://schemas.microsoft.com/office/drawing/2014/main" id="{AF5EABB6-692F-A1B5-2AD7-E45A9C653E18}"/>
                </a:ext>
              </a:extLst>
            </p:cNvPr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45;p20">
              <a:extLst>
                <a:ext uri="{FF2B5EF4-FFF2-40B4-BE49-F238E27FC236}">
                  <a16:creationId xmlns:a16="http://schemas.microsoft.com/office/drawing/2014/main" id="{C0547230-2B50-1207-DD89-095E7D7F44ED}"/>
                </a:ext>
              </a:extLst>
            </p:cNvPr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46;p20">
              <a:extLst>
                <a:ext uri="{FF2B5EF4-FFF2-40B4-BE49-F238E27FC236}">
                  <a16:creationId xmlns:a16="http://schemas.microsoft.com/office/drawing/2014/main" id="{86A8A8F8-3D6B-B878-69FA-4BCFA6F4061F}"/>
                </a:ext>
              </a:extLst>
            </p:cNvPr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48;p20">
              <a:extLst>
                <a:ext uri="{FF2B5EF4-FFF2-40B4-BE49-F238E27FC236}">
                  <a16:creationId xmlns:a16="http://schemas.microsoft.com/office/drawing/2014/main" id="{53749516-EC1F-3017-64BA-98F71CC02BD6}"/>
                </a:ext>
              </a:extLst>
            </p:cNvPr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49;p20">
              <a:extLst>
                <a:ext uri="{FF2B5EF4-FFF2-40B4-BE49-F238E27FC236}">
                  <a16:creationId xmlns:a16="http://schemas.microsoft.com/office/drawing/2014/main" id="{FB8147CF-74A4-4940-C7EC-886C85019510}"/>
                </a:ext>
              </a:extLst>
            </p:cNvPr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684;p20">
            <a:extLst>
              <a:ext uri="{FF2B5EF4-FFF2-40B4-BE49-F238E27FC236}">
                <a16:creationId xmlns:a16="http://schemas.microsoft.com/office/drawing/2014/main" id="{2BC8F084-27D7-DA7B-0DEF-8730BAF65360}"/>
              </a:ext>
            </a:extLst>
          </p:cNvPr>
          <p:cNvSpPr txBox="1"/>
          <p:nvPr/>
        </p:nvSpPr>
        <p:spPr>
          <a:xfrm>
            <a:off x="4796117" y="2270534"/>
            <a:ext cx="1518900" cy="62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Face2Face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" name="Google Shape;1685;p20">
            <a:extLst>
              <a:ext uri="{FF2B5EF4-FFF2-40B4-BE49-F238E27FC236}">
                <a16:creationId xmlns:a16="http://schemas.microsoft.com/office/drawing/2014/main" id="{0528B562-7536-3D5F-002E-7D046006A235}"/>
              </a:ext>
            </a:extLst>
          </p:cNvPr>
          <p:cNvSpPr txBox="1"/>
          <p:nvPr/>
        </p:nvSpPr>
        <p:spPr>
          <a:xfrm>
            <a:off x="4796115" y="2751782"/>
            <a:ext cx="1518900" cy="12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47AD636-D833-63B8-A41E-2E6A5771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11" y="2818851"/>
            <a:ext cx="1176404" cy="11097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689E91-6232-30CC-C90E-C870A2942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245" y="2818851"/>
            <a:ext cx="1159482" cy="11331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39EBC6-296D-B55C-9D51-23FB42BC7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948" y="2818851"/>
            <a:ext cx="1102812" cy="11179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68EE52-EF5A-98AB-FF34-431491A3C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644" y="2842256"/>
            <a:ext cx="1183009" cy="11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Literature Survey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Placeholder 13">
            <a:extLst>
              <a:ext uri="{FF2B5EF4-FFF2-40B4-BE49-F238E27FC236}">
                <a16:creationId xmlns:a16="http://schemas.microsoft.com/office/drawing/2014/main" id="{F6500C32-2CB4-C43A-30EA-FD92FD9F8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4" b="1384"/>
          <a:stretch/>
        </p:blipFill>
        <p:spPr>
          <a:xfrm>
            <a:off x="5305811" y="1328002"/>
            <a:ext cx="2633857" cy="263385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3B61D-D38C-BA3B-358E-E56A0E0EAF74}"/>
              </a:ext>
            </a:extLst>
          </p:cNvPr>
          <p:cNvSpPr txBox="1"/>
          <p:nvPr/>
        </p:nvSpPr>
        <p:spPr>
          <a:xfrm>
            <a:off x="717400" y="1294477"/>
            <a:ext cx="42114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Fira Sans Medium" panose="020B0603050000020004" pitchFamily="34" charset="0"/>
              </a:rPr>
              <a:t>DeepFake</a:t>
            </a:r>
            <a:r>
              <a:rPr lang="en-US" sz="1600" dirty="0">
                <a:latin typeface="Fira Sans Medium" panose="020B0603050000020004" pitchFamily="34" charset="0"/>
              </a:rPr>
              <a:t> appeared in late 2017.</a:t>
            </a:r>
            <a:br>
              <a:rPr lang="en-US" sz="1600" dirty="0">
                <a:latin typeface="Fira Sans Medium" panose="020B0603050000020004" pitchFamily="34" charset="0"/>
              </a:rPr>
            </a:b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Media Forensics research became dedicated to fight it.</a:t>
            </a:r>
            <a:br>
              <a:rPr lang="en-US" sz="1600" dirty="0">
                <a:latin typeface="Fira Sans Medium" panose="020B0603050000020004" pitchFamily="34" charset="0"/>
              </a:rPr>
            </a:b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Fira Sans Medium" panose="020B0603050000020004" pitchFamily="34" charset="0"/>
              </a:rPr>
              <a:t>DeepFake</a:t>
            </a:r>
            <a:r>
              <a:rPr lang="en-US" sz="1600" dirty="0">
                <a:latin typeface="Fira Sans Medium" panose="020B0603050000020004" pitchFamily="34" charset="0"/>
              </a:rPr>
              <a:t> Detection research grown massively in the last 5 years.</a:t>
            </a:r>
            <a:br>
              <a:rPr lang="en-US" sz="1600" dirty="0">
                <a:latin typeface="Fira Sans Medium" panose="020B0603050000020004" pitchFamily="34" charset="0"/>
              </a:rPr>
            </a:b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Methods used based on past biometric anti-spoofing research and recent data-driven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08864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Literature Survey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6BE1AB-0DD9-3633-BE89-519FD019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37" y="1592495"/>
            <a:ext cx="8382726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7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Market Survey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DBCB9-6175-BC19-EDF2-E7FAA2723935}"/>
              </a:ext>
            </a:extLst>
          </p:cNvPr>
          <p:cNvSpPr txBox="1"/>
          <p:nvPr/>
        </p:nvSpPr>
        <p:spPr>
          <a:xfrm>
            <a:off x="717400" y="1294477"/>
            <a:ext cx="4211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Fira Sans Medium" panose="020B0603050000020004" pitchFamily="34" charset="0"/>
              </a:rPr>
              <a:t>Competitors: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C9B49-CED4-4BF4-6213-A1D08378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37" y="2193864"/>
            <a:ext cx="2028641" cy="1157020"/>
          </a:xfrm>
          <a:prstGeom prst="rect">
            <a:avLst/>
          </a:prstGeom>
        </p:spPr>
      </p:pic>
      <p:pic>
        <p:nvPicPr>
          <p:cNvPr id="5" name="Picture 2" descr="Deepware – Scan &amp; Detect Deepfake Videos With a Simple tool">
            <a:extLst>
              <a:ext uri="{FF2B5EF4-FFF2-40B4-BE49-F238E27FC236}">
                <a16:creationId xmlns:a16="http://schemas.microsoft.com/office/drawing/2014/main" id="{D92DC1D7-CEE3-204D-8F6B-8C5E6561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18" y="2606675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03 System Architecture</a:t>
            </a:r>
          </a:p>
        </p:txBody>
      </p:sp>
      <p:sp>
        <p:nvSpPr>
          <p:cNvPr id="419" name="Google Shape;419;p15"/>
          <p:cNvSpPr txBox="1"/>
          <p:nvPr/>
        </p:nvSpPr>
        <p:spPr>
          <a:xfrm>
            <a:off x="5332384" y="1465269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0606" y="2739496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Problem Definition &amp; Motivation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493930" y="405051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Solution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6B3B7-BBFD-26A1-34EF-03678E65C6FF}"/>
              </a:ext>
            </a:extLst>
          </p:cNvPr>
          <p:cNvSpPr/>
          <p:nvPr/>
        </p:nvSpPr>
        <p:spPr>
          <a:xfrm>
            <a:off x="0" y="966439"/>
            <a:ext cx="4557319" cy="4059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5A52CE2F-9B3E-DA1A-AB3C-72129A7D912E}"/>
              </a:ext>
            </a:extLst>
          </p:cNvPr>
          <p:cNvSpPr/>
          <p:nvPr/>
        </p:nvSpPr>
        <p:spPr>
          <a:xfrm>
            <a:off x="-4095" y="1009925"/>
            <a:ext cx="3832054" cy="3686282"/>
          </a:xfrm>
          <a:prstGeom prst="flowChartDelay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2F05-CDF7-5485-EFA3-32BF29AB4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D03A3-E7D6-FA38-A9D1-AA5FC9D89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25" y="1007116"/>
            <a:ext cx="4662156" cy="37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System Architecture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3659F-5280-2AC5-EE42-DDA1A1AA65D7}"/>
              </a:ext>
            </a:extLst>
          </p:cNvPr>
          <p:cNvSpPr txBox="1"/>
          <p:nvPr/>
        </p:nvSpPr>
        <p:spPr>
          <a:xfrm>
            <a:off x="717400" y="1786920"/>
            <a:ext cx="4211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Our main approach is to use multiple analysis techniques to make our system more resilient.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Each technique will be able to detect certain artifacts and product its own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ABF46-BEE7-2240-DF79-3BD8EF9C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34" y="1446129"/>
            <a:ext cx="2783587" cy="22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7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Block Diagram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21B3F-AFE4-B6BD-B3ED-7F2832F8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11" y="892675"/>
            <a:ext cx="6587704" cy="38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2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04 System Modules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1"/>
            <a:chOff x="660451" y="2816806"/>
            <a:chExt cx="1071627" cy="1168921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3727138" y="3270284"/>
              <a:ext cx="314763" cy="1346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Face Detection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75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Detection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5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Lips Movement Analysis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49"/>
            <a:ext cx="1417500" cy="68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56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Self-Blended Images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727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Dynamic Texture Analysis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8DAF68-66BC-52A8-BB00-26368F09C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2050" name="Picture 2" descr="Face detection - free icon">
            <a:extLst>
              <a:ext uri="{FF2B5EF4-FFF2-40B4-BE49-F238E27FC236}">
                <a16:creationId xmlns:a16="http://schemas.microsoft.com/office/drawing/2014/main" id="{D4EE62E7-D426-D984-C352-87E4D6C8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69" y="3061186"/>
            <a:ext cx="614938" cy="61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uth Icon #305710 - Free Icons Library">
            <a:extLst>
              <a:ext uri="{FF2B5EF4-FFF2-40B4-BE49-F238E27FC236}">
                <a16:creationId xmlns:a16="http://schemas.microsoft.com/office/drawing/2014/main" id="{4467FBB1-11ED-A7FD-3E9B-892508D1D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794" y="3037576"/>
            <a:ext cx="648687" cy="64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d, gadget, layer, model, printer, technology, texture icon - Download on  Iconfinder">
            <a:extLst>
              <a:ext uri="{FF2B5EF4-FFF2-40B4-BE49-F238E27FC236}">
                <a16:creationId xmlns:a16="http://schemas.microsoft.com/office/drawing/2014/main" id="{9EF25897-4305-C734-D4B3-7E756F4E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14" y="3097347"/>
            <a:ext cx="632634" cy="63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quency Svg Png Icon Free Download (#558291) - OnlineWebFonts.COM">
            <a:extLst>
              <a:ext uri="{FF2B5EF4-FFF2-40B4-BE49-F238E27FC236}">
                <a16:creationId xmlns:a16="http://schemas.microsoft.com/office/drawing/2014/main" id="{552EE000-814E-D196-FC7A-A5E6F3AC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89" y="3113814"/>
            <a:ext cx="582127" cy="5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lend, chemistry, connect, fluids, mix, two, two substances icon - Download  on Iconfinder">
            <a:extLst>
              <a:ext uri="{FF2B5EF4-FFF2-40B4-BE49-F238E27FC236}">
                <a16:creationId xmlns:a16="http://schemas.microsoft.com/office/drawing/2014/main" id="{20B89502-D04A-6628-FBD9-69120843C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33" y="3084950"/>
            <a:ext cx="632634" cy="63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285D8-AFB8-87EA-12D0-79DF1A9D47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361" y="3067131"/>
            <a:ext cx="521448" cy="6374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42742" y="157153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01 Introduction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28669" y="2611655"/>
            <a:ext cx="1799593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02 Literature &amp; Market Survey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62" y="381227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03 System Architecture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Table of contents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90765" y="1222799"/>
            <a:ext cx="1636800" cy="99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04 System Modules 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424550" y="3792913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06 Conclusions and Future work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0"/>
            <a:chOff x="6323089" y="3637093"/>
            <a:chExt cx="630131" cy="630130"/>
          </a:xfrm>
        </p:grpSpPr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57201" y="3637093"/>
            <a:ext cx="630104" cy="630130"/>
            <a:chOff x="2190776" y="3637093"/>
            <a:chExt cx="630104" cy="630130"/>
          </a:xfrm>
        </p:grpSpPr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77;p14">
            <a:extLst>
              <a:ext uri="{FF2B5EF4-FFF2-40B4-BE49-F238E27FC236}">
                <a16:creationId xmlns:a16="http://schemas.microsoft.com/office/drawing/2014/main" id="{5B0F19C0-6838-889D-A35F-3E3C13212A97}"/>
              </a:ext>
            </a:extLst>
          </p:cNvPr>
          <p:cNvSpPr txBox="1"/>
          <p:nvPr/>
        </p:nvSpPr>
        <p:spPr>
          <a:xfrm>
            <a:off x="6424550" y="2357267"/>
            <a:ext cx="1636800" cy="99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05 Results and Verification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A9A049-BF81-DA70-8A0D-708AFDF096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36276-CD56-950B-85C1-B0C63135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104" y="1922498"/>
            <a:ext cx="1805135" cy="10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1D0E1-91A7-9A40-A4D9-18B4B0941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13" name="Google Shape;4476;p39">
            <a:extLst>
              <a:ext uri="{FF2B5EF4-FFF2-40B4-BE49-F238E27FC236}">
                <a16:creationId xmlns:a16="http://schemas.microsoft.com/office/drawing/2014/main" id="{9E4DF3C9-56C2-6002-C98F-6BF2041A40A2}"/>
              </a:ext>
            </a:extLst>
          </p:cNvPr>
          <p:cNvGrpSpPr/>
          <p:nvPr/>
        </p:nvGrpSpPr>
        <p:grpSpPr>
          <a:xfrm>
            <a:off x="3704551" y="1232806"/>
            <a:ext cx="1760249" cy="1935194"/>
            <a:chOff x="660451" y="2816806"/>
            <a:chExt cx="1071627" cy="1168921"/>
          </a:xfrm>
        </p:grpSpPr>
        <p:sp>
          <p:nvSpPr>
            <p:cNvPr id="14" name="Google Shape;4477;p39">
              <a:extLst>
                <a:ext uri="{FF2B5EF4-FFF2-40B4-BE49-F238E27FC236}">
                  <a16:creationId xmlns:a16="http://schemas.microsoft.com/office/drawing/2014/main" id="{FA38BB8C-C525-D59B-B96D-C6EAEDFAB4B5}"/>
                </a:ext>
              </a:extLst>
            </p:cNvPr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78;p39">
              <a:extLst>
                <a:ext uri="{FF2B5EF4-FFF2-40B4-BE49-F238E27FC236}">
                  <a16:creationId xmlns:a16="http://schemas.microsoft.com/office/drawing/2014/main" id="{052DD79D-F079-1B2D-5F9F-8C8E954CAE2F}"/>
                </a:ext>
              </a:extLst>
            </p:cNvPr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80;p39">
              <a:extLst>
                <a:ext uri="{FF2B5EF4-FFF2-40B4-BE49-F238E27FC236}">
                  <a16:creationId xmlns:a16="http://schemas.microsoft.com/office/drawing/2014/main" id="{1B409290-1B2A-0D5A-272B-03EFFE8031D3}"/>
                </a:ext>
              </a:extLst>
            </p:cNvPr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81;p39">
              <a:extLst>
                <a:ext uri="{FF2B5EF4-FFF2-40B4-BE49-F238E27FC236}">
                  <a16:creationId xmlns:a16="http://schemas.microsoft.com/office/drawing/2014/main" id="{38F2DD0D-A76C-6497-D50D-A6B8321ED2B1}"/>
                </a:ext>
              </a:extLst>
            </p:cNvPr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82;p39">
              <a:extLst>
                <a:ext uri="{FF2B5EF4-FFF2-40B4-BE49-F238E27FC236}">
                  <a16:creationId xmlns:a16="http://schemas.microsoft.com/office/drawing/2014/main" id="{C581E13C-F561-98BA-3305-74B6DBC6C0AC}"/>
                </a:ext>
              </a:extLst>
            </p:cNvPr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83;p39">
              <a:extLst>
                <a:ext uri="{FF2B5EF4-FFF2-40B4-BE49-F238E27FC236}">
                  <a16:creationId xmlns:a16="http://schemas.microsoft.com/office/drawing/2014/main" id="{C45DB92B-0D84-15F7-D99C-652F27AEC3D2}"/>
                </a:ext>
              </a:extLst>
            </p:cNvPr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4;p39">
              <a:extLst>
                <a:ext uri="{FF2B5EF4-FFF2-40B4-BE49-F238E27FC236}">
                  <a16:creationId xmlns:a16="http://schemas.microsoft.com/office/drawing/2014/main" id="{2FB6B794-30DF-E32F-4E37-AC3802BBDF86}"/>
                </a:ext>
              </a:extLst>
            </p:cNvPr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" descr="Face detection - free icon">
            <a:extLst>
              <a:ext uri="{FF2B5EF4-FFF2-40B4-BE49-F238E27FC236}">
                <a16:creationId xmlns:a16="http://schemas.microsoft.com/office/drawing/2014/main" id="{D135DA16-8412-A2DC-AA2B-51BF7FE3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79" y="1685280"/>
            <a:ext cx="977041" cy="97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552;p39">
            <a:extLst>
              <a:ext uri="{FF2B5EF4-FFF2-40B4-BE49-F238E27FC236}">
                <a16:creationId xmlns:a16="http://schemas.microsoft.com/office/drawing/2014/main" id="{8F291439-9153-D8C8-4E42-211BCAED539C}"/>
              </a:ext>
            </a:extLst>
          </p:cNvPr>
          <p:cNvSpPr txBox="1"/>
          <p:nvPr/>
        </p:nvSpPr>
        <p:spPr>
          <a:xfrm>
            <a:off x="2935804" y="3389040"/>
            <a:ext cx="3272389" cy="84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Medium"/>
                <a:ea typeface="Fira Sans Medium"/>
                <a:cs typeface="Fira Sans Medium"/>
                <a:sym typeface="Fira Sans Medium"/>
              </a:rPr>
              <a:t>Face Detection</a:t>
            </a:r>
            <a:endParaRPr sz="36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944256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26318-9C04-50A3-4C86-24CB025CDBF8}"/>
              </a:ext>
            </a:extLst>
          </p:cNvPr>
          <p:cNvSpPr txBox="1"/>
          <p:nvPr/>
        </p:nvSpPr>
        <p:spPr>
          <a:xfrm>
            <a:off x="717400" y="1470120"/>
            <a:ext cx="421143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/>
              </a:rPr>
              <a:t>Our focus is manipulations made to faces (not entire images)</a:t>
            </a:r>
          </a:p>
          <a:p>
            <a:endParaRPr lang="en-US" sz="1600">
              <a:latin typeface="Fira Sans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/>
              </a:rPr>
              <a:t>Thus, we need face detection</a:t>
            </a:r>
          </a:p>
          <a:p>
            <a:endParaRPr lang="en-US" sz="1600">
              <a:latin typeface="Fira Sans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/>
              </a:rPr>
              <a:t>Used method is based on the Viola-Jones algorithm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/>
            <a:endParaRPr lang="en-US" sz="1600">
              <a:latin typeface="Fir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601E4-8E18-E95D-B5C3-324CAD67163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04158" y="1633189"/>
            <a:ext cx="1830710" cy="178651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9801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A09A9-2141-CAC5-93FB-043C5762BC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1686;p20">
            <a:extLst>
              <a:ext uri="{FF2B5EF4-FFF2-40B4-BE49-F238E27FC236}">
                <a16:creationId xmlns:a16="http://schemas.microsoft.com/office/drawing/2014/main" id="{B3B07768-615A-7B32-6DEE-CDD2BB8C56A7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- Algorithm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3" name="Picture 12" descr="A diagram of a filter&#10;&#10;Description automatically generated">
            <a:extLst>
              <a:ext uri="{FF2B5EF4-FFF2-40B4-BE49-F238E27FC236}">
                <a16:creationId xmlns:a16="http://schemas.microsoft.com/office/drawing/2014/main" id="{4C6C2733-1E8C-F60D-E675-6F99CFC2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072924"/>
            <a:ext cx="6572250" cy="1724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63D0B3-D3E4-05D7-656F-723416084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72" y="3111272"/>
            <a:ext cx="2820906" cy="19186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B220798-7646-E7BD-CEF7-FD130D70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67" y="2941409"/>
            <a:ext cx="1584628" cy="191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6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A09A9-2141-CAC5-93FB-043C5762BC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Google Shape;1686;p20">
            <a:extLst>
              <a:ext uri="{FF2B5EF4-FFF2-40B4-BE49-F238E27FC236}">
                <a16:creationId xmlns:a16="http://schemas.microsoft.com/office/drawing/2014/main" id="{B3B07768-615A-7B32-6DEE-CDD2BB8C56A7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-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F6881-0B18-3F06-514D-E656FB45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972" y="1339194"/>
            <a:ext cx="2522877" cy="2031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84039-2887-267D-364B-C3FB0A457978}"/>
                  </a:ext>
                </a:extLst>
              </p:cNvPr>
              <p:cNvSpPr txBox="1"/>
              <p:nvPr/>
            </p:nvSpPr>
            <p:spPr>
              <a:xfrm>
                <a:off x="407325" y="1535775"/>
                <a:ext cx="464681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Fira Sans Medium"/>
                  </a:rPr>
                  <a:t>Cascade has many layers; each is built of a classifier using the AdaBoost algorithm.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>
                  <a:latin typeface="Fira Sans Mediu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Fira Sans Medium"/>
                  </a:rPr>
                  <a:t>AdaBoost combines weak classifiers to form a strong one.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>
                  <a:latin typeface="Fira Sans Mediu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Fira Sans Medium"/>
                  </a:rPr>
                  <a:t>Weak classifier is decision stump, decides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sz="1400">
                  <a:latin typeface="Fira Sans Medium" panose="020B06030500000200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84039-2887-267D-364B-C3FB0A457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5" y="1535775"/>
                <a:ext cx="4646814" cy="1600438"/>
              </a:xfrm>
              <a:prstGeom prst="rect">
                <a:avLst/>
              </a:prstGeom>
              <a:blipFill>
                <a:blip r:embed="rId4"/>
                <a:stretch>
                  <a:fillRect l="-262" t="-763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F90297-9814-2243-362B-4C8EBD72D3D1}"/>
                  </a:ext>
                </a:extLst>
              </p:cNvPr>
              <p:cNvSpPr txBox="1"/>
              <p:nvPr/>
            </p:nvSpPr>
            <p:spPr>
              <a:xfrm>
                <a:off x="0" y="3706988"/>
                <a:ext cx="4572000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&amp;1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&amp;0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F90297-9814-2243-362B-4C8EBD72D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06988"/>
                <a:ext cx="4572000" cy="572914"/>
              </a:xfrm>
              <a:prstGeom prst="rect">
                <a:avLst/>
              </a:prstGeom>
              <a:blipFill>
                <a:blip r:embed="rId5"/>
                <a:stretch>
                  <a:fillRect t="-179787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16F34D-DD1C-64EF-85BF-64EB244D322E}"/>
                  </a:ext>
                </a:extLst>
              </p:cNvPr>
              <p:cNvSpPr txBox="1"/>
              <p:nvPr/>
            </p:nvSpPr>
            <p:spPr>
              <a:xfrm>
                <a:off x="3856432" y="3706988"/>
                <a:ext cx="4596938" cy="614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16F34D-DD1C-64EF-85BF-64EB244D3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432" y="3706988"/>
                <a:ext cx="4596938" cy="614079"/>
              </a:xfrm>
              <a:prstGeom prst="rect">
                <a:avLst/>
              </a:prstGeom>
              <a:blipFill>
                <a:blip r:embed="rId6"/>
                <a:stretch>
                  <a:fillRect t="-115842" r="-3316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270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F6B36-3F37-77D5-EDAB-CE5959F34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Google Shape;1686;p20">
            <a:extLst>
              <a:ext uri="{FF2B5EF4-FFF2-40B4-BE49-F238E27FC236}">
                <a16:creationId xmlns:a16="http://schemas.microsoft.com/office/drawing/2014/main" id="{D543C3F9-72A4-9235-56C0-7296FE56EA3D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– Feature Extraction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0A605-F0FC-C373-B3A8-0215A28EEED7}"/>
              </a:ext>
            </a:extLst>
          </p:cNvPr>
          <p:cNvSpPr txBox="1"/>
          <p:nvPr/>
        </p:nvSpPr>
        <p:spPr>
          <a:xfrm>
            <a:off x="717400" y="1323431"/>
            <a:ext cx="47618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Calculate the integral image for faster area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Use indices to calculate rectangle area for multiple images (faster calculation)</a:t>
            </a: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FACD288A-A3F2-ADA0-2231-C11E5A28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33" y="3077626"/>
            <a:ext cx="5508734" cy="160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0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F6B36-3F37-77D5-EDAB-CE5959F34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Google Shape;1686;p20">
            <a:extLst>
              <a:ext uri="{FF2B5EF4-FFF2-40B4-BE49-F238E27FC236}">
                <a16:creationId xmlns:a16="http://schemas.microsoft.com/office/drawing/2014/main" id="{D543C3F9-72A4-9235-56C0-7296FE56EA3D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– Decision Stump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54C3789-BFB7-65E0-900E-2682AF6EB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884507"/>
              </p:ext>
            </p:extLst>
          </p:nvPr>
        </p:nvGraphicFramePr>
        <p:xfrm>
          <a:off x="2284306" y="880471"/>
          <a:ext cx="1536345" cy="130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115">
                  <a:extLst>
                    <a:ext uri="{9D8B030D-6E8A-4147-A177-3AD203B41FA5}">
                      <a16:colId xmlns:a16="http://schemas.microsoft.com/office/drawing/2014/main" val="1327030934"/>
                    </a:ext>
                  </a:extLst>
                </a:gridCol>
                <a:gridCol w="512115">
                  <a:extLst>
                    <a:ext uri="{9D8B030D-6E8A-4147-A177-3AD203B41FA5}">
                      <a16:colId xmlns:a16="http://schemas.microsoft.com/office/drawing/2014/main" val="2305049122"/>
                    </a:ext>
                  </a:extLst>
                </a:gridCol>
                <a:gridCol w="512115">
                  <a:extLst>
                    <a:ext uri="{9D8B030D-6E8A-4147-A177-3AD203B41FA5}">
                      <a16:colId xmlns:a16="http://schemas.microsoft.com/office/drawing/2014/main" val="1908583814"/>
                    </a:ext>
                  </a:extLst>
                </a:gridCol>
              </a:tblGrid>
              <a:tr h="4350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977733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E727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931828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CC66"/>
                        </a:solidFill>
                      </a:endParaRPr>
                    </a:p>
                  </a:txBody>
                  <a:tcPr>
                    <a:solidFill>
                      <a:srgbClr val="66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49578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BDF81CF1-44C2-4AC0-CE50-605762FB2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838833"/>
              </p:ext>
            </p:extLst>
          </p:nvPr>
        </p:nvGraphicFramePr>
        <p:xfrm>
          <a:off x="2294797" y="2277806"/>
          <a:ext cx="1560093" cy="1246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031">
                  <a:extLst>
                    <a:ext uri="{9D8B030D-6E8A-4147-A177-3AD203B41FA5}">
                      <a16:colId xmlns:a16="http://schemas.microsoft.com/office/drawing/2014/main" val="1327030934"/>
                    </a:ext>
                  </a:extLst>
                </a:gridCol>
                <a:gridCol w="520031">
                  <a:extLst>
                    <a:ext uri="{9D8B030D-6E8A-4147-A177-3AD203B41FA5}">
                      <a16:colId xmlns:a16="http://schemas.microsoft.com/office/drawing/2014/main" val="2305049122"/>
                    </a:ext>
                  </a:extLst>
                </a:gridCol>
                <a:gridCol w="520031">
                  <a:extLst>
                    <a:ext uri="{9D8B030D-6E8A-4147-A177-3AD203B41FA5}">
                      <a16:colId xmlns:a16="http://schemas.microsoft.com/office/drawing/2014/main" val="1908583814"/>
                    </a:ext>
                  </a:extLst>
                </a:gridCol>
              </a:tblGrid>
              <a:tr h="485718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977733"/>
                  </a:ext>
                </a:extLst>
              </a:tr>
              <a:tr h="38017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931828"/>
                  </a:ext>
                </a:extLst>
              </a:tr>
              <a:tr h="380174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495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E3A054-D40F-281D-F7FE-3633997DF897}"/>
                  </a:ext>
                </a:extLst>
              </p:cNvPr>
              <p:cNvSpPr txBox="1"/>
              <p:nvPr/>
            </p:nvSpPr>
            <p:spPr>
              <a:xfrm>
                <a:off x="1543448" y="1503453"/>
                <a:ext cx="3390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E3A054-D40F-281D-F7FE-3633997DF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448" y="1503453"/>
                <a:ext cx="339003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B2F5AE-033C-C22A-C722-88E30B12DB74}"/>
                  </a:ext>
                </a:extLst>
              </p:cNvPr>
              <p:cNvSpPr txBox="1"/>
              <p:nvPr/>
            </p:nvSpPr>
            <p:spPr>
              <a:xfrm>
                <a:off x="1554676" y="2700380"/>
                <a:ext cx="3726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B2F5AE-033C-C22A-C722-88E30B12D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676" y="2700380"/>
                <a:ext cx="37266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29B4533-17D6-6E3F-BADB-7CCB7C586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900537"/>
              </p:ext>
            </p:extLst>
          </p:nvPr>
        </p:nvGraphicFramePr>
        <p:xfrm>
          <a:off x="2284883" y="3589658"/>
          <a:ext cx="1570008" cy="1073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336">
                  <a:extLst>
                    <a:ext uri="{9D8B030D-6E8A-4147-A177-3AD203B41FA5}">
                      <a16:colId xmlns:a16="http://schemas.microsoft.com/office/drawing/2014/main" val="2747869455"/>
                    </a:ext>
                  </a:extLst>
                </a:gridCol>
                <a:gridCol w="523336">
                  <a:extLst>
                    <a:ext uri="{9D8B030D-6E8A-4147-A177-3AD203B41FA5}">
                      <a16:colId xmlns:a16="http://schemas.microsoft.com/office/drawing/2014/main" val="1566645685"/>
                    </a:ext>
                  </a:extLst>
                </a:gridCol>
                <a:gridCol w="523336">
                  <a:extLst>
                    <a:ext uri="{9D8B030D-6E8A-4147-A177-3AD203B41FA5}">
                      <a16:colId xmlns:a16="http://schemas.microsoft.com/office/drawing/2014/main" val="2497202830"/>
                    </a:ext>
                  </a:extLst>
                </a:gridCol>
              </a:tblGrid>
              <a:tr h="357853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44638"/>
                  </a:ext>
                </a:extLst>
              </a:tr>
              <a:tr h="35785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123827"/>
                  </a:ext>
                </a:extLst>
              </a:tr>
              <a:tr h="35785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CC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8895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88DED7-529F-9107-AE0F-64F1512AC588}"/>
                  </a:ext>
                </a:extLst>
              </p:cNvPr>
              <p:cNvSpPr txBox="1"/>
              <p:nvPr/>
            </p:nvSpPr>
            <p:spPr>
              <a:xfrm>
                <a:off x="1577688" y="3972548"/>
                <a:ext cx="338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88DED7-529F-9107-AE0F-64F1512AC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688" y="3972548"/>
                <a:ext cx="33842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15AA3ADF-9588-EE4F-DBA7-E4135EBEA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022434"/>
              </p:ext>
            </p:extLst>
          </p:nvPr>
        </p:nvGraphicFramePr>
        <p:xfrm>
          <a:off x="4561509" y="880471"/>
          <a:ext cx="1536345" cy="130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115">
                  <a:extLst>
                    <a:ext uri="{9D8B030D-6E8A-4147-A177-3AD203B41FA5}">
                      <a16:colId xmlns:a16="http://schemas.microsoft.com/office/drawing/2014/main" val="1327030934"/>
                    </a:ext>
                  </a:extLst>
                </a:gridCol>
                <a:gridCol w="512115">
                  <a:extLst>
                    <a:ext uri="{9D8B030D-6E8A-4147-A177-3AD203B41FA5}">
                      <a16:colId xmlns:a16="http://schemas.microsoft.com/office/drawing/2014/main" val="2305049122"/>
                    </a:ext>
                  </a:extLst>
                </a:gridCol>
                <a:gridCol w="512115">
                  <a:extLst>
                    <a:ext uri="{9D8B030D-6E8A-4147-A177-3AD203B41FA5}">
                      <a16:colId xmlns:a16="http://schemas.microsoft.com/office/drawing/2014/main" val="1908583814"/>
                    </a:ext>
                  </a:extLst>
                </a:gridCol>
              </a:tblGrid>
              <a:tr h="4350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977733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E727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931828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CC66"/>
                        </a:solidFill>
                      </a:endParaRPr>
                    </a:p>
                  </a:txBody>
                  <a:tcPr>
                    <a:solidFill>
                      <a:srgbClr val="66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49578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FE9EC87A-C3B8-BBC3-57EB-5AB6F02FD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40249"/>
              </p:ext>
            </p:extLst>
          </p:nvPr>
        </p:nvGraphicFramePr>
        <p:xfrm>
          <a:off x="4572000" y="2277806"/>
          <a:ext cx="1560093" cy="1246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031">
                  <a:extLst>
                    <a:ext uri="{9D8B030D-6E8A-4147-A177-3AD203B41FA5}">
                      <a16:colId xmlns:a16="http://schemas.microsoft.com/office/drawing/2014/main" val="1327030934"/>
                    </a:ext>
                  </a:extLst>
                </a:gridCol>
                <a:gridCol w="520031">
                  <a:extLst>
                    <a:ext uri="{9D8B030D-6E8A-4147-A177-3AD203B41FA5}">
                      <a16:colId xmlns:a16="http://schemas.microsoft.com/office/drawing/2014/main" val="2305049122"/>
                    </a:ext>
                  </a:extLst>
                </a:gridCol>
                <a:gridCol w="520031">
                  <a:extLst>
                    <a:ext uri="{9D8B030D-6E8A-4147-A177-3AD203B41FA5}">
                      <a16:colId xmlns:a16="http://schemas.microsoft.com/office/drawing/2014/main" val="1908583814"/>
                    </a:ext>
                  </a:extLst>
                </a:gridCol>
              </a:tblGrid>
              <a:tr h="485718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977733"/>
                  </a:ext>
                </a:extLst>
              </a:tr>
              <a:tr h="38017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931828"/>
                  </a:ext>
                </a:extLst>
              </a:tr>
              <a:tr h="380174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4957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AF4EF6C-FB37-DF23-7C1B-51BA8645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771395"/>
              </p:ext>
            </p:extLst>
          </p:nvPr>
        </p:nvGraphicFramePr>
        <p:xfrm>
          <a:off x="4562086" y="3589658"/>
          <a:ext cx="1570008" cy="1073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336">
                  <a:extLst>
                    <a:ext uri="{9D8B030D-6E8A-4147-A177-3AD203B41FA5}">
                      <a16:colId xmlns:a16="http://schemas.microsoft.com/office/drawing/2014/main" val="2747869455"/>
                    </a:ext>
                  </a:extLst>
                </a:gridCol>
                <a:gridCol w="523336">
                  <a:extLst>
                    <a:ext uri="{9D8B030D-6E8A-4147-A177-3AD203B41FA5}">
                      <a16:colId xmlns:a16="http://schemas.microsoft.com/office/drawing/2014/main" val="1566645685"/>
                    </a:ext>
                  </a:extLst>
                </a:gridCol>
                <a:gridCol w="523336">
                  <a:extLst>
                    <a:ext uri="{9D8B030D-6E8A-4147-A177-3AD203B41FA5}">
                      <a16:colId xmlns:a16="http://schemas.microsoft.com/office/drawing/2014/main" val="2497202830"/>
                    </a:ext>
                  </a:extLst>
                </a:gridCol>
              </a:tblGrid>
              <a:tr h="357853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44638"/>
                  </a:ext>
                </a:extLst>
              </a:tr>
              <a:tr h="35785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123827"/>
                  </a:ext>
                </a:extLst>
              </a:tr>
              <a:tr h="35785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CC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88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166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13C50-0431-E4F4-22F0-FE90DFC7D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C3D9F4-DE1D-BBEB-1611-94544E36A609}"/>
                  </a:ext>
                </a:extLst>
              </p:cNvPr>
              <p:cNvSpPr txBox="1"/>
              <p:nvPr/>
            </p:nvSpPr>
            <p:spPr>
              <a:xfrm>
                <a:off x="617621" y="1050429"/>
                <a:ext cx="6160168" cy="334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Fira Sans Medium" panose="020B0603050000020004" pitchFamily="34" charset="0"/>
                  </a:rPr>
                  <a:t>Features are put in a matrix of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𝑓𝑒𝑎𝑡𝑢𝑟𝑒𝑠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sub>
                    </m:sSub>
                  </m:oMath>
                </a14:m>
                <a:endParaRPr lang="en-US" sz="1600" dirty="0">
                  <a:latin typeface="Fira Sans Medium" panose="020B06030500000200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Fira Sans Medium" panose="020B0603050000020004" pitchFamily="34" charset="0"/>
                  </a:rPr>
                  <a:t>Each sample has a weight (importance)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Fira Sans Medium" panose="020B0603050000020004" pitchFamily="34" charset="0"/>
                  </a:rPr>
                  <a:t>Error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latin typeface="Fira Sans Medium" panose="020B0603050000020004" pitchFamily="34" charset="0"/>
                </a:endParaRPr>
              </a:p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Fira Sans Medium" panose="020B0603050000020004" pitchFamily="34" charset="0"/>
                  </a:rPr>
                  <a:t>To find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Fira Sans Medium" panose="020B0603050000020004" pitchFamily="34" charset="0"/>
                  </a:rPr>
                  <a:t>with minimum error:</a:t>
                </a:r>
              </a:p>
              <a:p>
                <a:pPr lvl="2"/>
                <a:r>
                  <a:rPr lang="en-US" sz="1600" dirty="0">
                    <a:latin typeface="Fira Sans Medium" panose="020B0603050000020004" pitchFamily="34" charset="0"/>
                  </a:rPr>
                  <a:t>	•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𝑆𝑜𝑟𝑡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𝑓𝑒𝑎𝑡𝑢𝑟𝑒𝑠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𝑤𝑒𝑖𝑔h𝑡𝑠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𝑙𝑎𝑏𝑒𝑙𝑠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𝑣𝑎𝑙𝑢𝑒</m:t>
                    </m:r>
                  </m:oMath>
                </a14:m>
                <a:endParaRPr lang="en-US" sz="1600" dirty="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 dirty="0">
                    <a:latin typeface="Fira Sans Medium" panose="020B0603050000020004" pitchFamily="34" charset="0"/>
                  </a:rPr>
                  <a:t>	•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some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polarity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𝑖𝑛𝑑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𝑎𝑐𝑐𝑢𝑚𝑢𝑙𝑎𝑡𝑖𝑣𝑒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𝑤𝑒𝑖𝑔h𝑡𝑠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𝑡h𝑒𝑚</m:t>
                      </m:r>
                    </m:oMath>
                  </m:oMathPara>
                </a14:m>
                <a:endParaRPr lang="en-US" sz="1600" dirty="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 dirty="0">
                    <a:latin typeface="Fira Sans Medium" panose="020B0603050000020004" pitchFamily="34" charset="0"/>
                  </a:rPr>
                  <a:t>	•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𝐹𝑖𝑛𝑑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𝑒𝑥𝑎𝑚𝑝𝑙𝑒𝑠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𝑔𝑖𝑣𝑒𝑠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𝑚𝑖𝑛𝑖𝑚𝑢𝑚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sz="1600" dirty="0">
                  <a:latin typeface="Fira Sans Medium" panose="020B0603050000020004" pitchFamily="34" charset="0"/>
                </a:endParaRPr>
              </a:p>
              <a:p>
                <a:pPr lvl="2"/>
                <a:r>
                  <a:rPr lang="en-US" sz="1600" dirty="0">
                    <a:latin typeface="Fira Sans Medium" panose="020B0603050000020004" pitchFamily="34" charset="0"/>
                  </a:rPr>
                  <a:t>	•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𝐹𝑖𝑛𝑑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𝑔𝑖𝑣𝑒𝑠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𝑚𝑖𝑛𝑖𝑚𝑢𝑚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𝑎𝑐𝑟𝑜𝑠𝑠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endParaRPr lang="en-US" sz="1600" dirty="0">
                  <a:latin typeface="Fira Sans Medium" panose="020B0603050000020004" pitchFamily="34" charset="0"/>
                </a:endParaRPr>
              </a:p>
              <a:p>
                <a:pPr lvl="2"/>
                <a:endParaRPr lang="en-US" sz="1600" dirty="0">
                  <a:latin typeface="Fira Sans Medium" panose="020B0603050000020004" pitchFamily="34" charset="0"/>
                </a:endParaRPr>
              </a:p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Fira Sans Medium" panose="020B0603050000020004" pitchFamily="34" charset="0"/>
                  </a:rPr>
                  <a:t>This made training 8.5 times faster than Python’s </a:t>
                </a:r>
                <a:r>
                  <a:rPr lang="en-US" sz="1600" dirty="0" err="1">
                    <a:latin typeface="Fira Sans Medium" panose="020B0603050000020004" pitchFamily="34" charset="0"/>
                  </a:rPr>
                  <a:t>sklearn</a:t>
                </a:r>
                <a:r>
                  <a:rPr lang="en-US" sz="1600" dirty="0">
                    <a:latin typeface="Fira Sans Medium" panose="020B0603050000020004" pitchFamily="34" charset="0"/>
                  </a:rPr>
                  <a:t>, can be better on better machines.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C3D9F4-DE1D-BBEB-1611-94544E36A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" y="1050429"/>
                <a:ext cx="6160168" cy="3349571"/>
              </a:xfrm>
              <a:prstGeom prst="rect">
                <a:avLst/>
              </a:prstGeom>
              <a:blipFill>
                <a:blip r:embed="rId2"/>
                <a:stretch>
                  <a:fillRect l="-396" t="-364" r="-1385" b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1686;p20">
            <a:extLst>
              <a:ext uri="{FF2B5EF4-FFF2-40B4-BE49-F238E27FC236}">
                <a16:creationId xmlns:a16="http://schemas.microsoft.com/office/drawing/2014/main" id="{FF0C0E51-B2D9-2303-0E94-60F9AC842C49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– Decision Stump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9315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F6B36-3F37-77D5-EDAB-CE5959F34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Google Shape;1686;p20">
            <a:extLst>
              <a:ext uri="{FF2B5EF4-FFF2-40B4-BE49-F238E27FC236}">
                <a16:creationId xmlns:a16="http://schemas.microsoft.com/office/drawing/2014/main" id="{D543C3F9-72A4-9235-56C0-7296FE56EA3D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– AdaBoost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360FF7F3-22C8-CF57-D697-4E004A8BA3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017850"/>
                  </p:ext>
                </p:extLst>
              </p:nvPr>
            </p:nvGraphicFramePr>
            <p:xfrm>
              <a:off x="5301916" y="1534361"/>
              <a:ext cx="72189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947">
                      <a:extLst>
                        <a:ext uri="{9D8B030D-6E8A-4147-A177-3AD203B41FA5}">
                          <a16:colId xmlns:a16="http://schemas.microsoft.com/office/drawing/2014/main" val="3961546348"/>
                        </a:ext>
                      </a:extLst>
                    </a:gridCol>
                    <a:gridCol w="360947">
                      <a:extLst>
                        <a:ext uri="{9D8B030D-6E8A-4147-A177-3AD203B41FA5}">
                          <a16:colId xmlns:a16="http://schemas.microsoft.com/office/drawing/2014/main" val="23234526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6053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60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5477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5498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0759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022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360FF7F3-22C8-CF57-D697-4E004A8BA3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017850"/>
                  </p:ext>
                </p:extLst>
              </p:nvPr>
            </p:nvGraphicFramePr>
            <p:xfrm>
              <a:off x="5301916" y="1534361"/>
              <a:ext cx="721894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947">
                      <a:extLst>
                        <a:ext uri="{9D8B030D-6E8A-4147-A177-3AD203B41FA5}">
                          <a16:colId xmlns:a16="http://schemas.microsoft.com/office/drawing/2014/main" val="3961546348"/>
                        </a:ext>
                      </a:extLst>
                    </a:gridCol>
                    <a:gridCol w="360947">
                      <a:extLst>
                        <a:ext uri="{9D8B030D-6E8A-4147-A177-3AD203B41FA5}">
                          <a16:colId xmlns:a16="http://schemas.microsoft.com/office/drawing/2014/main" val="23234526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67" t="-1639" r="-103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67" t="-1639" r="-3333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6053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67" t="-101639" r="-3333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60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67" t="-201639" r="-3333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5477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67" t="-301639" r="-3333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5498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67" t="-401639" r="-3333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0759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667" t="-501639" r="-3333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022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2804C3B1-BC48-4C97-DBC6-69483E2ED0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7354025"/>
                  </p:ext>
                </p:extLst>
              </p:nvPr>
            </p:nvGraphicFramePr>
            <p:xfrm>
              <a:off x="6657473" y="1534361"/>
              <a:ext cx="54543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5432">
                      <a:extLst>
                        <a:ext uri="{9D8B030D-6E8A-4147-A177-3AD203B41FA5}">
                          <a16:colId xmlns:a16="http://schemas.microsoft.com/office/drawing/2014/main" val="938498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𝒑𝒓𝒆𝒅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0040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673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12021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343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220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27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2804C3B1-BC48-4C97-DBC6-69483E2ED0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7354025"/>
                  </p:ext>
                </p:extLst>
              </p:nvPr>
            </p:nvGraphicFramePr>
            <p:xfrm>
              <a:off x="6657473" y="1534361"/>
              <a:ext cx="54543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5432">
                      <a:extLst>
                        <a:ext uri="{9D8B030D-6E8A-4147-A177-3AD203B41FA5}">
                          <a16:colId xmlns:a16="http://schemas.microsoft.com/office/drawing/2014/main" val="9384980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11" t="-1639" r="-2222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0040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673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12021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2343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220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2783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324A5AB-4398-7561-A9F0-2A8240734E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951111"/>
                  </p:ext>
                </p:extLst>
              </p:nvPr>
            </p:nvGraphicFramePr>
            <p:xfrm>
              <a:off x="7804484" y="1530818"/>
              <a:ext cx="54543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5432">
                      <a:extLst>
                        <a:ext uri="{9D8B030D-6E8A-4147-A177-3AD203B41FA5}">
                          <a16:colId xmlns:a16="http://schemas.microsoft.com/office/drawing/2014/main" val="41064349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7617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576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18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3590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621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cap="none" spc="0" smtClean="0">
                                        <a:ln w="0"/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19050" dir="2700000" algn="tl" rotWithShape="0">
                                            <a:schemeClr val="dk1">
                                              <a:alpha val="40000"/>
                                            </a:scheme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cap="none" spc="0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b="0" cap="none" spc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864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324A5AB-4398-7561-A9F0-2A8240734E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951111"/>
                  </p:ext>
                </p:extLst>
              </p:nvPr>
            </p:nvGraphicFramePr>
            <p:xfrm>
              <a:off x="7804484" y="1530818"/>
              <a:ext cx="54543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5432">
                      <a:extLst>
                        <a:ext uri="{9D8B030D-6E8A-4147-A177-3AD203B41FA5}">
                          <a16:colId xmlns:a16="http://schemas.microsoft.com/office/drawing/2014/main" val="41064349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11" t="-1639" r="-2222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7617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11" t="-101639" r="-2222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6576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11" t="-201639" r="-2222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18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11" t="-301639" r="-2222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3590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11" t="-401639" r="-2222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621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11" t="-501639" r="-2222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88645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DD3DFB-8F93-4B00-1C47-489DDAE991F7}"/>
              </a:ext>
            </a:extLst>
          </p:cNvPr>
          <p:cNvCxnSpPr/>
          <p:nvPr/>
        </p:nvCxnSpPr>
        <p:spPr>
          <a:xfrm>
            <a:off x="8349916" y="263090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7B8E7-834F-6C56-0137-76D3DF87031E}"/>
              </a:ext>
            </a:extLst>
          </p:cNvPr>
          <p:cNvCxnSpPr>
            <a:cxnSpLocks/>
          </p:cNvCxnSpPr>
          <p:nvPr/>
        </p:nvCxnSpPr>
        <p:spPr>
          <a:xfrm>
            <a:off x="8654716" y="2630905"/>
            <a:ext cx="0" cy="1607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70ABFE-FF9F-3498-A567-53489150D7C1}"/>
              </a:ext>
            </a:extLst>
          </p:cNvPr>
          <p:cNvCxnSpPr>
            <a:cxnSpLocks/>
          </p:cNvCxnSpPr>
          <p:nvPr/>
        </p:nvCxnSpPr>
        <p:spPr>
          <a:xfrm flipH="1">
            <a:off x="5061284" y="4238725"/>
            <a:ext cx="3593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3F6DAE-C93F-5C0F-56C1-8285C0A5F7B4}"/>
              </a:ext>
            </a:extLst>
          </p:cNvPr>
          <p:cNvCxnSpPr>
            <a:cxnSpLocks/>
          </p:cNvCxnSpPr>
          <p:nvPr/>
        </p:nvCxnSpPr>
        <p:spPr>
          <a:xfrm flipV="1">
            <a:off x="5061284" y="2643338"/>
            <a:ext cx="0" cy="1595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B5D13F-7CC2-3E6E-FC3F-CD8252E81C8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061284" y="2646881"/>
            <a:ext cx="240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9287A91-DAA2-897E-91AB-EEE17103966C}"/>
              </a:ext>
            </a:extLst>
          </p:cNvPr>
          <p:cNvSpPr txBox="1"/>
          <p:nvPr/>
        </p:nvSpPr>
        <p:spPr>
          <a:xfrm>
            <a:off x="336883" y="1516101"/>
            <a:ext cx="37458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603050000020004" pitchFamily="34" charset="0"/>
              </a:rPr>
              <a:t>An iterative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603050000020004" pitchFamily="34" charset="0"/>
              </a:rPr>
              <a:t>The method updates the weights for each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603050000020004" pitchFamily="34" charset="0"/>
              </a:rPr>
              <a:t>This update focuses on harder examples in each iteration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D96BE-E826-2BC8-747E-1251C17E3E21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023810" y="2646881"/>
            <a:ext cx="63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34A7EC-8A2F-FFCD-888C-5E952FDA1CE6}"/>
              </a:ext>
            </a:extLst>
          </p:cNvPr>
          <p:cNvCxnSpPr>
            <a:endCxn id="8" idx="1"/>
          </p:cNvCxnSpPr>
          <p:nvPr/>
        </p:nvCxnSpPr>
        <p:spPr>
          <a:xfrm>
            <a:off x="7202905" y="2643338"/>
            <a:ext cx="6015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F66CD1-E053-90D3-E7B6-1B0C3D1E8AB2}"/>
              </a:ext>
            </a:extLst>
          </p:cNvPr>
          <p:cNvSpPr txBox="1"/>
          <p:nvPr/>
        </p:nvSpPr>
        <p:spPr>
          <a:xfrm>
            <a:off x="5963764" y="238575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9F8305-9F4E-C11C-662A-482C63F9F2B4}"/>
              </a:ext>
            </a:extLst>
          </p:cNvPr>
          <p:cNvSpPr txBox="1"/>
          <p:nvPr/>
        </p:nvSpPr>
        <p:spPr>
          <a:xfrm>
            <a:off x="7134039" y="2385758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28454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– Cascade</a:t>
            </a:r>
          </a:p>
        </p:txBody>
      </p:sp>
      <p:sp>
        <p:nvSpPr>
          <p:cNvPr id="1458" name="Google Shape;1458;p16"/>
          <p:cNvSpPr txBox="1"/>
          <p:nvPr/>
        </p:nvSpPr>
        <p:spPr>
          <a:xfrm>
            <a:off x="605775" y="2456132"/>
            <a:ext cx="2845348" cy="56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200">
              <a:latin typeface="Fira Sans Medium" panose="020B0603050000020004" pitchFamily="34" charset="0"/>
            </a:endParaRPr>
          </a:p>
        </p:txBody>
      </p:sp>
      <p:sp>
        <p:nvSpPr>
          <p:cNvPr id="1464" name="Google Shape;1464;p16"/>
          <p:cNvSpPr txBox="1"/>
          <p:nvPr/>
        </p:nvSpPr>
        <p:spPr>
          <a:xfrm>
            <a:off x="901597" y="1054125"/>
            <a:ext cx="5380556" cy="196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Medium" panose="020B0603050000020004" pitchFamily="34" charset="0"/>
              </a:rPr>
              <a:t>Different layers of boosted classifiers form a cascaded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Medium" panose="020B0603050000020004" pitchFamily="34" charset="0"/>
              </a:rPr>
              <a:t>Trains on different negatives to minimize false positives.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Medium" panose="020B0603050000020004" pitchFamily="34" charset="0"/>
              </a:rPr>
              <a:t>Images classified as nonfaces don’t propagate later layers, making it faster</a:t>
            </a:r>
          </a:p>
          <a:p>
            <a:endParaRPr lang="en-US" sz="1200" dirty="0">
              <a:latin typeface="Fira Sans Medium" panose="020B0603050000020004" pitchFamily="34" charset="0"/>
            </a:endParaRPr>
          </a:p>
          <a:p>
            <a:endParaRPr lang="en-US" sz="1200" dirty="0">
              <a:latin typeface="Fira Sans Medium" panose="020B0603050000020004" pitchFamily="34" charset="0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69225" y="3022661"/>
            <a:ext cx="2769000" cy="68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200">
              <a:latin typeface="Fira Sans Medium" panose="020B060305000002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7A006F-BD1C-6DB9-8CDB-CD91673562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6ABE1B4C-EED4-EFA2-241F-80840002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16" y="2708615"/>
            <a:ext cx="6934809" cy="18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0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F6B36-3F37-77D5-EDAB-CE5959F34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Google Shape;1686;p20">
            <a:extLst>
              <a:ext uri="{FF2B5EF4-FFF2-40B4-BE49-F238E27FC236}">
                <a16:creationId xmlns:a16="http://schemas.microsoft.com/office/drawing/2014/main" id="{D543C3F9-72A4-9235-56C0-7296FE56EA3D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– Results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0A605-F0FC-C373-B3A8-0215A28EEED7}"/>
              </a:ext>
            </a:extLst>
          </p:cNvPr>
          <p:cNvSpPr txBox="1"/>
          <p:nvPr/>
        </p:nvSpPr>
        <p:spPr>
          <a:xfrm>
            <a:off x="717400" y="1108053"/>
            <a:ext cx="274109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Inference is done by classifying sub-windows as faces or non-faces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F602776-AD84-908B-AE5D-6AD5D9888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0432"/>
              </p:ext>
            </p:extLst>
          </p:nvPr>
        </p:nvGraphicFramePr>
        <p:xfrm>
          <a:off x="725265" y="2154428"/>
          <a:ext cx="253623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19">
                  <a:extLst>
                    <a:ext uri="{9D8B030D-6E8A-4147-A177-3AD203B41FA5}">
                      <a16:colId xmlns:a16="http://schemas.microsoft.com/office/drawing/2014/main" val="3419281523"/>
                    </a:ext>
                  </a:extLst>
                </a:gridCol>
                <a:gridCol w="362319">
                  <a:extLst>
                    <a:ext uri="{9D8B030D-6E8A-4147-A177-3AD203B41FA5}">
                      <a16:colId xmlns:a16="http://schemas.microsoft.com/office/drawing/2014/main" val="1747405565"/>
                    </a:ext>
                  </a:extLst>
                </a:gridCol>
                <a:gridCol w="362319">
                  <a:extLst>
                    <a:ext uri="{9D8B030D-6E8A-4147-A177-3AD203B41FA5}">
                      <a16:colId xmlns:a16="http://schemas.microsoft.com/office/drawing/2014/main" val="2059270156"/>
                    </a:ext>
                  </a:extLst>
                </a:gridCol>
                <a:gridCol w="362319">
                  <a:extLst>
                    <a:ext uri="{9D8B030D-6E8A-4147-A177-3AD203B41FA5}">
                      <a16:colId xmlns:a16="http://schemas.microsoft.com/office/drawing/2014/main" val="2320465310"/>
                    </a:ext>
                  </a:extLst>
                </a:gridCol>
                <a:gridCol w="362319">
                  <a:extLst>
                    <a:ext uri="{9D8B030D-6E8A-4147-A177-3AD203B41FA5}">
                      <a16:colId xmlns:a16="http://schemas.microsoft.com/office/drawing/2014/main" val="1146247668"/>
                    </a:ext>
                  </a:extLst>
                </a:gridCol>
                <a:gridCol w="362319">
                  <a:extLst>
                    <a:ext uri="{9D8B030D-6E8A-4147-A177-3AD203B41FA5}">
                      <a16:colId xmlns:a16="http://schemas.microsoft.com/office/drawing/2014/main" val="3440961866"/>
                    </a:ext>
                  </a:extLst>
                </a:gridCol>
                <a:gridCol w="362319">
                  <a:extLst>
                    <a:ext uri="{9D8B030D-6E8A-4147-A177-3AD203B41FA5}">
                      <a16:colId xmlns:a16="http://schemas.microsoft.com/office/drawing/2014/main" val="3817387012"/>
                    </a:ext>
                  </a:extLst>
                </a:gridCol>
              </a:tblGrid>
              <a:tr h="3046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820542"/>
                  </a:ext>
                </a:extLst>
              </a:tr>
              <a:tr h="3046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58739"/>
                  </a:ext>
                </a:extLst>
              </a:tr>
              <a:tr h="3046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253271"/>
                  </a:ext>
                </a:extLst>
              </a:tr>
              <a:tr h="3046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735568"/>
                  </a:ext>
                </a:extLst>
              </a:tr>
              <a:tr h="3046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41766"/>
                  </a:ext>
                </a:extLst>
              </a:tr>
              <a:tr h="3046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31752"/>
                  </a:ext>
                </a:extLst>
              </a:tr>
              <a:tr h="3046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286835"/>
                  </a:ext>
                </a:extLst>
              </a:tr>
              <a:tr h="3046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59718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95587E-B118-1130-158A-9D1CD34F5E25}"/>
              </a:ext>
            </a:extLst>
          </p:cNvPr>
          <p:cNvPicPr/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717400" y="2154428"/>
            <a:ext cx="2544098" cy="2438400"/>
          </a:xfrm>
          <a:prstGeom prst="rect">
            <a:avLst/>
          </a:prstGeom>
          <a:ln/>
        </p:spPr>
      </p:pic>
      <p:pic>
        <p:nvPicPr>
          <p:cNvPr id="3074" name="Picture 2" descr="96% are reaching for their smartphone to get your business help | Milton  Keynes Chamber of Commerce">
            <a:extLst>
              <a:ext uri="{FF2B5EF4-FFF2-40B4-BE49-F238E27FC236}">
                <a16:creationId xmlns:a16="http://schemas.microsoft.com/office/drawing/2014/main" id="{E99E3800-1F08-17CF-B64A-C635719D1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921" y="3000617"/>
            <a:ext cx="1123593" cy="113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VER STOP GIVING 100% — Steemit">
            <a:extLst>
              <a:ext uri="{FF2B5EF4-FFF2-40B4-BE49-F238E27FC236}">
                <a16:creationId xmlns:a16="http://schemas.microsoft.com/office/drawing/2014/main" id="{903D6FD2-3380-9133-5473-009EB90F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708" y="1464223"/>
            <a:ext cx="1076567" cy="107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D4B253-30E4-5B11-F268-167D299956C9}"/>
              </a:ext>
            </a:extLst>
          </p:cNvPr>
          <p:cNvSpPr txBox="1"/>
          <p:nvPr/>
        </p:nvSpPr>
        <p:spPr>
          <a:xfrm>
            <a:off x="5073628" y="1109959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Training 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19172-50AD-031F-6297-B8DF7CB32E31}"/>
              </a:ext>
            </a:extLst>
          </p:cNvPr>
          <p:cNvSpPr txBox="1"/>
          <p:nvPr/>
        </p:nvSpPr>
        <p:spPr>
          <a:xfrm>
            <a:off x="5132939" y="2650392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Testing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3FE6-71BF-373E-A913-6602F074A0E2}"/>
              </a:ext>
            </a:extLst>
          </p:cNvPr>
          <p:cNvSpPr txBox="1"/>
          <p:nvPr/>
        </p:nvSpPr>
        <p:spPr>
          <a:xfrm>
            <a:off x="4810735" y="4355440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2">
                    <a:lumMod val="75000"/>
                  </a:schemeClr>
                </a:solidFill>
              </a:rPr>
              <a:t>One layer of 200 features</a:t>
            </a:r>
          </a:p>
        </p:txBody>
      </p:sp>
    </p:spTree>
    <p:extLst>
      <p:ext uri="{BB962C8B-B14F-4D97-AF65-F5344CB8AC3E}">
        <p14:creationId xmlns:p14="http://schemas.microsoft.com/office/powerpoint/2010/main" val="334038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01 Introduction</a:t>
            </a:r>
          </a:p>
        </p:txBody>
      </p:sp>
      <p:sp>
        <p:nvSpPr>
          <p:cNvPr id="419" name="Google Shape;419;p15"/>
          <p:cNvSpPr txBox="1"/>
          <p:nvPr/>
        </p:nvSpPr>
        <p:spPr>
          <a:xfrm>
            <a:off x="5332384" y="1465269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0606" y="2739496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Problem Definition &amp; Motivation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493930" y="405051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Solution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6B3B7-BBFD-26A1-34EF-03678E65C6FF}"/>
              </a:ext>
            </a:extLst>
          </p:cNvPr>
          <p:cNvSpPr/>
          <p:nvPr/>
        </p:nvSpPr>
        <p:spPr>
          <a:xfrm>
            <a:off x="0" y="966439"/>
            <a:ext cx="4557319" cy="4059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5A52CE2F-9B3E-DA1A-AB3C-72129A7D912E}"/>
              </a:ext>
            </a:extLst>
          </p:cNvPr>
          <p:cNvSpPr/>
          <p:nvPr/>
        </p:nvSpPr>
        <p:spPr>
          <a:xfrm>
            <a:off x="-4095" y="1009925"/>
            <a:ext cx="3832054" cy="3686282"/>
          </a:xfrm>
          <a:prstGeom prst="flowChartDelay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2F05-CDF7-5485-EFA3-32BF29AB4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78EBA-FBE9-A65A-4715-CE63B16527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Google Shape;1686;p20">
            <a:extLst>
              <a:ext uri="{FF2B5EF4-FFF2-40B4-BE49-F238E27FC236}">
                <a16:creationId xmlns:a16="http://schemas.microsoft.com/office/drawing/2014/main" id="{13154359-F4C6-E5B7-FF31-A6FACB7B57EB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– Results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60B5FA60-2A75-7431-A8BB-198DB773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37" y="1207525"/>
            <a:ext cx="1382963" cy="1364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A3E8C-707B-979E-E63A-346A8CBA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88" y="1207526"/>
            <a:ext cx="1382964" cy="1364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2AE32-0610-6D0B-6841-17C3A84C8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1" y="1207525"/>
            <a:ext cx="1382964" cy="1364225"/>
          </a:xfrm>
          <a:prstGeom prst="rect">
            <a:avLst/>
          </a:prstGeom>
        </p:spPr>
      </p:pic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97A4B0B8-E9C2-8030-3948-8F430B738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038" y="2832599"/>
            <a:ext cx="1382964" cy="1364224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DD395363-B102-2C6C-F9F3-822AC82FF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588" y="2832599"/>
            <a:ext cx="1382964" cy="1364224"/>
          </a:xfrm>
          <a:prstGeom prst="rect">
            <a:avLst/>
          </a:prstGeom>
        </p:spPr>
      </p:pic>
      <p:pic>
        <p:nvPicPr>
          <p:cNvPr id="15" name="Picture 14" descr="A person with a green square&#10;&#10;Description automatically generated">
            <a:extLst>
              <a:ext uri="{FF2B5EF4-FFF2-40B4-BE49-F238E27FC236}">
                <a16:creationId xmlns:a16="http://schemas.microsoft.com/office/drawing/2014/main" id="{B3307CBB-4308-FB7A-60B5-457102189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9" y="2832599"/>
            <a:ext cx="1382963" cy="1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1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F6B36-3F37-77D5-EDAB-CE5959F34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Google Shape;1686;p20">
            <a:extLst>
              <a:ext uri="{FF2B5EF4-FFF2-40B4-BE49-F238E27FC236}">
                <a16:creationId xmlns:a16="http://schemas.microsoft.com/office/drawing/2014/main" id="{D543C3F9-72A4-9235-56C0-7296FE56EA3D}"/>
              </a:ext>
            </a:extLst>
          </p:cNvPr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Face Detection – Limitations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0A605-F0FC-C373-B3A8-0215A28EEED7}"/>
              </a:ext>
            </a:extLst>
          </p:cNvPr>
          <p:cNvSpPr txBox="1"/>
          <p:nvPr/>
        </p:nvSpPr>
        <p:spPr>
          <a:xfrm>
            <a:off x="717400" y="1323431"/>
            <a:ext cx="419300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It is sensitive to background images; empty backgrounds are easier to classify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Background images used for training affect the final model greatly. So, they should be close to the area of usage.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63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7CECF-7E8F-663E-6310-CAC5090A9E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pSp>
        <p:nvGrpSpPr>
          <p:cNvPr id="3" name="Google Shape;4529;p39">
            <a:extLst>
              <a:ext uri="{FF2B5EF4-FFF2-40B4-BE49-F238E27FC236}">
                <a16:creationId xmlns:a16="http://schemas.microsoft.com/office/drawing/2014/main" id="{C677391C-6DAC-8FDE-BB4C-74B91AC10712}"/>
              </a:ext>
            </a:extLst>
          </p:cNvPr>
          <p:cNvGrpSpPr/>
          <p:nvPr/>
        </p:nvGrpSpPr>
        <p:grpSpPr>
          <a:xfrm>
            <a:off x="3293196" y="1110148"/>
            <a:ext cx="2557605" cy="2574017"/>
            <a:chOff x="2010553" y="2804383"/>
            <a:chExt cx="1071595" cy="1168920"/>
          </a:xfrm>
        </p:grpSpPr>
        <p:sp>
          <p:nvSpPr>
            <p:cNvPr id="4" name="Google Shape;4530;p39">
              <a:extLst>
                <a:ext uri="{FF2B5EF4-FFF2-40B4-BE49-F238E27FC236}">
                  <a16:creationId xmlns:a16="http://schemas.microsoft.com/office/drawing/2014/main" id="{C91AB793-14BA-A5C8-CC89-AA6167FAAC94}"/>
                </a:ext>
              </a:extLst>
            </p:cNvPr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531;p39">
              <a:extLst>
                <a:ext uri="{FF2B5EF4-FFF2-40B4-BE49-F238E27FC236}">
                  <a16:creationId xmlns:a16="http://schemas.microsoft.com/office/drawing/2014/main" id="{9E66221E-B478-9E58-6D4F-0419D65E7B8D}"/>
                </a:ext>
              </a:extLst>
            </p:cNvPr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33;p39">
              <a:extLst>
                <a:ext uri="{FF2B5EF4-FFF2-40B4-BE49-F238E27FC236}">
                  <a16:creationId xmlns:a16="http://schemas.microsoft.com/office/drawing/2014/main" id="{10836AFD-ECEF-D7EB-0184-C9A17E9A42D2}"/>
                </a:ext>
              </a:extLst>
            </p:cNvPr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34;p39">
              <a:extLst>
                <a:ext uri="{FF2B5EF4-FFF2-40B4-BE49-F238E27FC236}">
                  <a16:creationId xmlns:a16="http://schemas.microsoft.com/office/drawing/2014/main" id="{7240F621-9037-89C9-03D2-F6F2CEE9012F}"/>
                </a:ext>
              </a:extLst>
            </p:cNvPr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35;p39">
              <a:extLst>
                <a:ext uri="{FF2B5EF4-FFF2-40B4-BE49-F238E27FC236}">
                  <a16:creationId xmlns:a16="http://schemas.microsoft.com/office/drawing/2014/main" id="{C588FF22-51CF-13A6-FA35-50AD6D64AECE}"/>
                </a:ext>
              </a:extLst>
            </p:cNvPr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36;p39">
              <a:extLst>
                <a:ext uri="{FF2B5EF4-FFF2-40B4-BE49-F238E27FC236}">
                  <a16:creationId xmlns:a16="http://schemas.microsoft.com/office/drawing/2014/main" id="{65E44314-61F8-B79B-A800-B0DDD740FA4C}"/>
                </a:ext>
              </a:extLst>
            </p:cNvPr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7;p39">
              <a:extLst>
                <a:ext uri="{FF2B5EF4-FFF2-40B4-BE49-F238E27FC236}">
                  <a16:creationId xmlns:a16="http://schemas.microsoft.com/office/drawing/2014/main" id="{5873FD81-40E9-6FA1-0684-88D64701F534}"/>
                </a:ext>
              </a:extLst>
            </p:cNvPr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8;p39">
              <a:extLst>
                <a:ext uri="{FF2B5EF4-FFF2-40B4-BE49-F238E27FC236}">
                  <a16:creationId xmlns:a16="http://schemas.microsoft.com/office/drawing/2014/main" id="{4FEAAAB8-B5F8-CBEC-43A5-F50B7C1AD433}"/>
                </a:ext>
              </a:extLst>
            </p:cNvPr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9;p39">
              <a:extLst>
                <a:ext uri="{FF2B5EF4-FFF2-40B4-BE49-F238E27FC236}">
                  <a16:creationId xmlns:a16="http://schemas.microsoft.com/office/drawing/2014/main" id="{2B412D8C-A88B-1FFA-08CB-27325753309D}"/>
                </a:ext>
              </a:extLst>
            </p:cNvPr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0;p39">
              <a:extLst>
                <a:ext uri="{FF2B5EF4-FFF2-40B4-BE49-F238E27FC236}">
                  <a16:creationId xmlns:a16="http://schemas.microsoft.com/office/drawing/2014/main" id="{EE2DCA84-3645-19E5-A0B6-ADCA82705513}"/>
                </a:ext>
              </a:extLst>
            </p:cNvPr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41;p39">
              <a:extLst>
                <a:ext uri="{FF2B5EF4-FFF2-40B4-BE49-F238E27FC236}">
                  <a16:creationId xmlns:a16="http://schemas.microsoft.com/office/drawing/2014/main" id="{5D90DBE8-D832-8266-0A0C-CE35943064A5}"/>
                </a:ext>
              </a:extLst>
            </p:cNvPr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645BECF-A4C9-1ED6-A2C2-8FED6A36A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22" y="1735929"/>
            <a:ext cx="1244554" cy="1521512"/>
          </a:xfrm>
          <a:prstGeom prst="rect">
            <a:avLst/>
          </a:prstGeom>
        </p:spPr>
      </p:pic>
      <p:sp>
        <p:nvSpPr>
          <p:cNvPr id="16" name="Google Shape;4554;p39">
            <a:extLst>
              <a:ext uri="{FF2B5EF4-FFF2-40B4-BE49-F238E27FC236}">
                <a16:creationId xmlns:a16="http://schemas.microsoft.com/office/drawing/2014/main" id="{680385C8-6AF5-4AF0-2E9B-61001B1304C5}"/>
              </a:ext>
            </a:extLst>
          </p:cNvPr>
          <p:cNvSpPr txBox="1"/>
          <p:nvPr/>
        </p:nvSpPr>
        <p:spPr>
          <a:xfrm>
            <a:off x="1301950" y="3755576"/>
            <a:ext cx="6537600" cy="75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Detection</a:t>
            </a:r>
            <a:endParaRPr sz="36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5175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Detector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FE812-A142-8329-A473-6FB33670BCE1}"/>
              </a:ext>
            </a:extLst>
          </p:cNvPr>
          <p:cNvSpPr txBox="1"/>
          <p:nvPr/>
        </p:nvSpPr>
        <p:spPr>
          <a:xfrm>
            <a:off x="717400" y="1786920"/>
            <a:ext cx="4211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Facial Landmarks Detection is so popular in Computer Vision and has so many applications.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We use it in our system to crop aligned mouth regions for Lips Movement Analysis.</a:t>
            </a:r>
          </a:p>
        </p:txBody>
      </p:sp>
      <p:pic>
        <p:nvPicPr>
          <p:cNvPr id="5" name="Picture 4" descr="A person with green dots on her face&#10;&#10;Description automatically generated">
            <a:extLst>
              <a:ext uri="{FF2B5EF4-FFF2-40B4-BE49-F238E27FC236}">
                <a16:creationId xmlns:a16="http://schemas.microsoft.com/office/drawing/2014/main" id="{7F6E9EB3-1235-EE3A-85B6-A455EC50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51" y="161925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41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Detector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 descr="A black background with squares&#10;&#10;Description automatically generated">
            <a:extLst>
              <a:ext uri="{FF2B5EF4-FFF2-40B4-BE49-F238E27FC236}">
                <a16:creationId xmlns:a16="http://schemas.microsoft.com/office/drawing/2014/main" id="{FD16A59C-BB55-08D5-E3E3-123A6F2B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79" y="1416486"/>
            <a:ext cx="2443303" cy="915617"/>
          </a:xfrm>
          <a:prstGeom prst="rect">
            <a:avLst/>
          </a:prstGeom>
        </p:spPr>
      </p:pic>
      <p:pic>
        <p:nvPicPr>
          <p:cNvPr id="7" name="Picture 6" descr="A black background with squares&#10;&#10;Description automatically generated">
            <a:extLst>
              <a:ext uri="{FF2B5EF4-FFF2-40B4-BE49-F238E27FC236}">
                <a16:creationId xmlns:a16="http://schemas.microsoft.com/office/drawing/2014/main" id="{449A4682-577A-E2A8-BED5-0EFABD00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67" y="2807375"/>
            <a:ext cx="2358484" cy="883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712B85-7519-BFDF-767E-51708F9084A8}"/>
              </a:ext>
            </a:extLst>
          </p:cNvPr>
          <p:cNvSpPr txBox="1"/>
          <p:nvPr/>
        </p:nvSpPr>
        <p:spPr>
          <a:xfrm>
            <a:off x="1215486" y="999889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Facial Landmarks Detection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04E46-8327-7151-0F08-9A37326255A1}"/>
              </a:ext>
            </a:extLst>
          </p:cNvPr>
          <p:cNvSpPr txBox="1"/>
          <p:nvPr/>
        </p:nvSpPr>
        <p:spPr>
          <a:xfrm>
            <a:off x="2408663" y="2332103"/>
            <a:ext cx="104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Fira Sans Medium" panose="020B0603050000020004" pitchFamily="34" charset="0"/>
              </a:rPr>
              <a:t>Holistic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77C26-22B5-FD6C-3BE5-F95362AC4B83}"/>
              </a:ext>
            </a:extLst>
          </p:cNvPr>
          <p:cNvSpPr txBox="1"/>
          <p:nvPr/>
        </p:nvSpPr>
        <p:spPr>
          <a:xfrm>
            <a:off x="3196682" y="2345710"/>
            <a:ext cx="104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Fira Sans Medium" panose="020B0603050000020004" pitchFamily="34" charset="0"/>
              </a:rPr>
              <a:t>Constrained Local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A81969-65DA-EBFA-9C15-8AD3680CC542}"/>
              </a:ext>
            </a:extLst>
          </p:cNvPr>
          <p:cNvSpPr txBox="1"/>
          <p:nvPr/>
        </p:nvSpPr>
        <p:spPr>
          <a:xfrm>
            <a:off x="4160926" y="2352680"/>
            <a:ext cx="138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Fira Sans Medium" panose="020B0603050000020004" pitchFamily="34" charset="0"/>
              </a:rPr>
              <a:t>Regression Based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0614E-8528-ED00-FB33-3E6825C91D49}"/>
              </a:ext>
            </a:extLst>
          </p:cNvPr>
          <p:cNvSpPr txBox="1"/>
          <p:nvPr/>
        </p:nvSpPr>
        <p:spPr>
          <a:xfrm>
            <a:off x="3581063" y="3775444"/>
            <a:ext cx="104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Fira Sans Medium" panose="020B0603050000020004" pitchFamily="34" charset="0"/>
              </a:rPr>
              <a:t>Direct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E5873-8351-F54D-09AE-01864C610CF3}"/>
              </a:ext>
            </a:extLst>
          </p:cNvPr>
          <p:cNvSpPr txBox="1"/>
          <p:nvPr/>
        </p:nvSpPr>
        <p:spPr>
          <a:xfrm>
            <a:off x="4466319" y="3775444"/>
            <a:ext cx="104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Fira Sans Medium" panose="020B0603050000020004" pitchFamily="34" charset="0"/>
              </a:rPr>
              <a:t>Cascaded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339F1-E302-5EE2-A934-1C2569254F87}"/>
              </a:ext>
            </a:extLst>
          </p:cNvPr>
          <p:cNvSpPr txBox="1"/>
          <p:nvPr/>
        </p:nvSpPr>
        <p:spPr>
          <a:xfrm>
            <a:off x="5351575" y="3739524"/>
            <a:ext cx="104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Fira Sans Medium" panose="020B0603050000020004" pitchFamily="34" charset="0"/>
              </a:rPr>
              <a:t>Deep Learning Based</a:t>
            </a:r>
          </a:p>
        </p:txBody>
      </p:sp>
    </p:spTree>
    <p:extLst>
      <p:ext uri="{BB962C8B-B14F-4D97-AF65-F5344CB8AC3E}">
        <p14:creationId xmlns:p14="http://schemas.microsoft.com/office/powerpoint/2010/main" val="1713324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Detector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12B85-7519-BFDF-767E-51708F9084A8}"/>
              </a:ext>
            </a:extLst>
          </p:cNvPr>
          <p:cNvSpPr txBox="1"/>
          <p:nvPr/>
        </p:nvSpPr>
        <p:spPr>
          <a:xfrm>
            <a:off x="531547" y="944714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Coarse-To-Fine Shape Searching Algorithm.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04A22-6336-FC26-57ED-3618B7F5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346" y="2245111"/>
            <a:ext cx="5663308" cy="1292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390DC4-B12C-EC4D-6C4D-E3B3EC7AE9FB}"/>
              </a:ext>
            </a:extLst>
          </p:cNvPr>
          <p:cNvSpPr txBox="1"/>
          <p:nvPr/>
        </p:nvSpPr>
        <p:spPr>
          <a:xfrm>
            <a:off x="717400" y="1544570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Training Regressors</a:t>
            </a:r>
          </a:p>
        </p:txBody>
      </p:sp>
    </p:spTree>
    <p:extLst>
      <p:ext uri="{BB962C8B-B14F-4D97-AF65-F5344CB8AC3E}">
        <p14:creationId xmlns:p14="http://schemas.microsoft.com/office/powerpoint/2010/main" val="4219497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Detector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12B85-7519-BFDF-767E-51708F9084A8}"/>
              </a:ext>
            </a:extLst>
          </p:cNvPr>
          <p:cNvSpPr txBox="1"/>
          <p:nvPr/>
        </p:nvSpPr>
        <p:spPr>
          <a:xfrm>
            <a:off x="553849" y="892675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Coarse-To-Fine Shape Searching Algorithm.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8B2A6-D543-43EE-D713-1792FD3D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66" y="1279000"/>
            <a:ext cx="6496317" cy="343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22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Detector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12B85-7519-BFDF-767E-51708F9084A8}"/>
              </a:ext>
            </a:extLst>
          </p:cNvPr>
          <p:cNvSpPr txBox="1"/>
          <p:nvPr/>
        </p:nvSpPr>
        <p:spPr>
          <a:xfrm>
            <a:off x="531547" y="944714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Coarse-To-Fine Shape Searching Algorithm.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0DC4-B12C-EC4D-6C4D-E3B3EC7AE9FB}"/>
              </a:ext>
            </a:extLst>
          </p:cNvPr>
          <p:cNvSpPr txBox="1"/>
          <p:nvPr/>
        </p:nvSpPr>
        <p:spPr>
          <a:xfrm>
            <a:off x="531547" y="1283268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Feature Extraction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1B42A-42A3-F31B-0DFF-675AAF5599A5}"/>
              </a:ext>
            </a:extLst>
          </p:cNvPr>
          <p:cNvSpPr txBox="1"/>
          <p:nvPr/>
        </p:nvSpPr>
        <p:spPr>
          <a:xfrm>
            <a:off x="717400" y="1786920"/>
            <a:ext cx="4211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Different feature descriptors can be used.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Our final model used HOG and SIFT.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HOG was used in early stages and SIFT in the last stage.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A1C89-F4C2-084B-AE28-8FE3B27AA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09" y="1343685"/>
            <a:ext cx="2295072" cy="24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7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Detector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12B85-7519-BFDF-767E-51708F9084A8}"/>
              </a:ext>
            </a:extLst>
          </p:cNvPr>
          <p:cNvSpPr txBox="1"/>
          <p:nvPr/>
        </p:nvSpPr>
        <p:spPr>
          <a:xfrm>
            <a:off x="531547" y="944714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Coarse-To-Fine Shape Searching Algorithm.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0DC4-B12C-EC4D-6C4D-E3B3EC7AE9FB}"/>
              </a:ext>
            </a:extLst>
          </p:cNvPr>
          <p:cNvSpPr txBox="1"/>
          <p:nvPr/>
        </p:nvSpPr>
        <p:spPr>
          <a:xfrm>
            <a:off x="531547" y="1283268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Histogram of Oriented Gradients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6CFE5-EF98-FB06-7156-5C7B2D66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130" y="1756930"/>
            <a:ext cx="4473328" cy="2103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5CF90F-C4E3-B893-3957-02B5192F3024}"/>
              </a:ext>
            </a:extLst>
          </p:cNvPr>
          <p:cNvSpPr txBox="1"/>
          <p:nvPr/>
        </p:nvSpPr>
        <p:spPr>
          <a:xfrm>
            <a:off x="605887" y="1846394"/>
            <a:ext cx="32375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>
                <a:latin typeface="Fira Sans Medium" panose="020B0603050000020004" pitchFamily="34" charset="0"/>
              </a:rPr>
              <a:t>Compute Gradient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latin typeface="Fira Sans Medium" panose="020B0603050000020004" pitchFamily="34" charset="0"/>
              </a:rPr>
              <a:t>Compute Histogram of Gradients for each cell.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latin typeface="Fira Sans Medium" panose="020B0603050000020004" pitchFamily="34" charset="0"/>
              </a:rPr>
              <a:t>Normalize Histogram over blocks.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latin typeface="Fira Sans Medium" panose="020B0603050000020004" pitchFamily="34" charset="0"/>
              </a:rPr>
              <a:t>Normalized Histograms are concatenated.</a:t>
            </a:r>
          </a:p>
        </p:txBody>
      </p:sp>
    </p:spTree>
    <p:extLst>
      <p:ext uri="{BB962C8B-B14F-4D97-AF65-F5344CB8AC3E}">
        <p14:creationId xmlns:p14="http://schemas.microsoft.com/office/powerpoint/2010/main" val="3935931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Detector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12B85-7519-BFDF-767E-51708F9084A8}"/>
              </a:ext>
            </a:extLst>
          </p:cNvPr>
          <p:cNvSpPr txBox="1"/>
          <p:nvPr/>
        </p:nvSpPr>
        <p:spPr>
          <a:xfrm>
            <a:off x="531547" y="944714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Coarse-To-Fine Shape Searching Algorithm.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0DC4-B12C-EC4D-6C4D-E3B3EC7AE9FB}"/>
              </a:ext>
            </a:extLst>
          </p:cNvPr>
          <p:cNvSpPr txBox="1"/>
          <p:nvPr/>
        </p:nvSpPr>
        <p:spPr>
          <a:xfrm>
            <a:off x="531547" y="1283268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Updating Distributions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5A212-C1F9-78B2-C93C-D0BC3CF43C3C}"/>
              </a:ext>
            </a:extLst>
          </p:cNvPr>
          <p:cNvSpPr txBox="1"/>
          <p:nvPr/>
        </p:nvSpPr>
        <p:spPr>
          <a:xfrm>
            <a:off x="717400" y="1742315"/>
            <a:ext cx="42114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Calculate Affinity Matrices using similarity function.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Update weights for  regressed samples using replicator dynamics.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Calculate weighted average of regressed samples.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Update probability distribution with gaussian similarity between mean shape and candidate shapes.</a:t>
            </a:r>
          </a:p>
        </p:txBody>
      </p:sp>
      <p:pic>
        <p:nvPicPr>
          <p:cNvPr id="1026" name="Picture 2" descr="Vitaliy Gorbachev Lineal Matrix icon">
            <a:extLst>
              <a:ext uri="{FF2B5EF4-FFF2-40B4-BE49-F238E27FC236}">
                <a16:creationId xmlns:a16="http://schemas.microsoft.com/office/drawing/2014/main" id="{71E9353C-5939-872B-6912-916BCE23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063" y="1497191"/>
            <a:ext cx="1040113" cy="10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F504F-BC25-E625-2CF7-90846D8DF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134" y="2654238"/>
            <a:ext cx="1973751" cy="411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B7E8C6-DC67-B490-D312-95378D88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452" y="3138261"/>
            <a:ext cx="1669364" cy="1767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59877-31DB-A580-8E63-A284311DC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190" y="3106070"/>
            <a:ext cx="1614087" cy="17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2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BAEF-EFCA-AC60-B476-E1E262048429}"/>
              </a:ext>
            </a:extLst>
          </p:cNvPr>
          <p:cNvSpPr txBox="1"/>
          <p:nvPr/>
        </p:nvSpPr>
        <p:spPr>
          <a:xfrm>
            <a:off x="717400" y="1590908"/>
            <a:ext cx="51475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We live in the era of generative AI.</a:t>
            </a:r>
            <a:br>
              <a:rPr lang="en-US" sz="1600" dirty="0">
                <a:latin typeface="Fira Sans Medium" panose="020B0603050000020004" pitchFamily="34" charset="0"/>
              </a:rPr>
            </a:b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Huge progress in Deep Learning and GAN made it possible to generate Text, Pictures, Videos, Music or prize-winning Art.</a:t>
            </a:r>
            <a:br>
              <a:rPr lang="en-US" sz="1600" dirty="0">
                <a:latin typeface="Fira Sans Medium" panose="020B0603050000020004" pitchFamily="34" charset="0"/>
              </a:rPr>
            </a:b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Can we differentiate between reality and falsity?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6A086-0D1F-A1E9-FA64-B7CE2CA8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73" y="1285874"/>
            <a:ext cx="2370084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8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Detector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12B85-7519-BFDF-767E-51708F9084A8}"/>
              </a:ext>
            </a:extLst>
          </p:cNvPr>
          <p:cNvSpPr txBox="1"/>
          <p:nvPr/>
        </p:nvSpPr>
        <p:spPr>
          <a:xfrm>
            <a:off x="531547" y="944714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Coarse-To-Fine Shape Searching Algorithm.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0DC4-B12C-EC4D-6C4D-E3B3EC7AE9FB}"/>
              </a:ext>
            </a:extLst>
          </p:cNvPr>
          <p:cNvSpPr txBox="1"/>
          <p:nvPr/>
        </p:nvSpPr>
        <p:spPr>
          <a:xfrm>
            <a:off x="531547" y="1283268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Inference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DAB34-F847-E374-28CB-2073714CDF2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80963" y="1960376"/>
            <a:ext cx="6382073" cy="20323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14985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Facial Landmarks Detector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12B85-7519-BFDF-767E-51708F9084A8}"/>
              </a:ext>
            </a:extLst>
          </p:cNvPr>
          <p:cNvSpPr txBox="1"/>
          <p:nvPr/>
        </p:nvSpPr>
        <p:spPr>
          <a:xfrm>
            <a:off x="531547" y="944714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Coarse-To-Fine Shape Searching Algorithm.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90DC4-B12C-EC4D-6C4D-E3B3EC7AE9FB}"/>
              </a:ext>
            </a:extLst>
          </p:cNvPr>
          <p:cNvSpPr txBox="1"/>
          <p:nvPr/>
        </p:nvSpPr>
        <p:spPr>
          <a:xfrm>
            <a:off x="531547" y="1283268"/>
            <a:ext cx="421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440E83-E1BA-82C4-9B8B-88586593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868" y="1485029"/>
            <a:ext cx="4951032" cy="303491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2BC210-E53B-4B53-FB0D-711A7E427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90318"/>
              </p:ext>
            </p:extLst>
          </p:nvPr>
        </p:nvGraphicFramePr>
        <p:xfrm>
          <a:off x="531547" y="1653251"/>
          <a:ext cx="2836121" cy="2835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5072">
                  <a:extLst>
                    <a:ext uri="{9D8B030D-6E8A-4147-A177-3AD203B41FA5}">
                      <a16:colId xmlns:a16="http://schemas.microsoft.com/office/drawing/2014/main" val="2644625596"/>
                    </a:ext>
                  </a:extLst>
                </a:gridCol>
                <a:gridCol w="328227">
                  <a:extLst>
                    <a:ext uri="{9D8B030D-6E8A-4147-A177-3AD203B41FA5}">
                      <a16:colId xmlns:a16="http://schemas.microsoft.com/office/drawing/2014/main" val="3662703930"/>
                    </a:ext>
                  </a:extLst>
                </a:gridCol>
                <a:gridCol w="394939">
                  <a:extLst>
                    <a:ext uri="{9D8B030D-6E8A-4147-A177-3AD203B41FA5}">
                      <a16:colId xmlns:a16="http://schemas.microsoft.com/office/drawing/2014/main" val="3746264578"/>
                    </a:ext>
                  </a:extLst>
                </a:gridCol>
                <a:gridCol w="620619">
                  <a:extLst>
                    <a:ext uri="{9D8B030D-6E8A-4147-A177-3AD203B41FA5}">
                      <a16:colId xmlns:a16="http://schemas.microsoft.com/office/drawing/2014/main" val="4293285588"/>
                    </a:ext>
                  </a:extLst>
                </a:gridCol>
                <a:gridCol w="373632">
                  <a:extLst>
                    <a:ext uri="{9D8B030D-6E8A-4147-A177-3AD203B41FA5}">
                      <a16:colId xmlns:a16="http://schemas.microsoft.com/office/drawing/2014/main" val="2781731270"/>
                    </a:ext>
                  </a:extLst>
                </a:gridCol>
                <a:gridCol w="373632">
                  <a:extLst>
                    <a:ext uri="{9D8B030D-6E8A-4147-A177-3AD203B41FA5}">
                      <a16:colId xmlns:a16="http://schemas.microsoft.com/office/drawing/2014/main" val="3879335627"/>
                    </a:ext>
                  </a:extLst>
                </a:gridCol>
              </a:tblGrid>
              <a:tr h="246707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Fira Sans Medium" panose="020B0603050000020004" pitchFamily="34" charset="0"/>
                        </a:rPr>
                        <a:t>Helen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Fira Sans Medium" panose="020B0603050000020004" pitchFamily="34" charset="0"/>
                        </a:rPr>
                        <a:t>LFPW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82011"/>
                  </a:ext>
                </a:extLst>
              </a:tr>
              <a:tr h="3960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Method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Type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Error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Method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Type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Error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extLst>
                  <a:ext uri="{0D108BD9-81ED-4DB2-BD59-A6C34878D82A}">
                    <a16:rowId xmlns:a16="http://schemas.microsoft.com/office/drawing/2014/main" val="2714951163"/>
                  </a:ext>
                </a:extLst>
              </a:tr>
              <a:tr h="318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FPLL [19]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8.16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FPLL 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8.29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extLst>
                  <a:ext uri="{0D108BD9-81ED-4DB2-BD59-A6C34878D82A}">
                    <a16:rowId xmlns:a16="http://schemas.microsoft.com/office/drawing/2014/main" val="231889998"/>
                  </a:ext>
                </a:extLst>
              </a:tr>
              <a:tr h="318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DRMF [21]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6.70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DRMF 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C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6.57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extLst>
                  <a:ext uri="{0D108BD9-81ED-4DB2-BD59-A6C34878D82A}">
                    <a16:rowId xmlns:a16="http://schemas.microsoft.com/office/drawing/2014/main" val="4152551864"/>
                  </a:ext>
                </a:extLst>
              </a:tr>
              <a:tr h="318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Revelio</a:t>
                      </a:r>
                      <a:endParaRPr lang="en-US" sz="11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R</a:t>
                      </a:r>
                      <a:endParaRPr lang="en-US" sz="11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6.38</a:t>
                      </a:r>
                      <a:endParaRPr lang="en-US" sz="11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RCPR 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6.56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extLst>
                  <a:ext uri="{0D108BD9-81ED-4DB2-BD59-A6C34878D82A}">
                    <a16:rowId xmlns:a16="http://schemas.microsoft.com/office/drawing/2014/main" val="946461082"/>
                  </a:ext>
                </a:extLst>
              </a:tr>
              <a:tr h="318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RCPR [22]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5.93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Revelio</a:t>
                      </a:r>
                      <a:endParaRPr lang="en-US" sz="11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R</a:t>
                      </a:r>
                      <a:endParaRPr lang="en-US" sz="11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6.15</a:t>
                      </a:r>
                      <a:endParaRPr lang="en-US" sz="11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extLst>
                  <a:ext uri="{0D108BD9-81ED-4DB2-BD59-A6C34878D82A}">
                    <a16:rowId xmlns:a16="http://schemas.microsoft.com/office/drawing/2014/main" val="1721146789"/>
                  </a:ext>
                </a:extLst>
              </a:tr>
              <a:tr h="3189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CFAN [23]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DR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5.53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CFAN 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DR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5.44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extLst>
                  <a:ext uri="{0D108BD9-81ED-4DB2-BD59-A6C34878D82A}">
                    <a16:rowId xmlns:a16="http://schemas.microsoft.com/office/drawing/2014/main" val="1416662364"/>
                  </a:ext>
                </a:extLst>
              </a:tr>
              <a:tr h="56208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Original CFSS [14]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4.63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Original CFSS 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Fira Sans Medium" panose="020B0603050000020004" pitchFamily="34" charset="0"/>
                        </a:rPr>
                        <a:t>4.87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5968" marR="55968" marT="55968" marB="55968"/>
                </a:tc>
                <a:extLst>
                  <a:ext uri="{0D108BD9-81ED-4DB2-BD59-A6C34878D82A}">
                    <a16:rowId xmlns:a16="http://schemas.microsoft.com/office/drawing/2014/main" val="77538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036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Now it is time to analyze!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28973-E62E-FCE9-EBAD-F453C50CA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528" y="1123349"/>
            <a:ext cx="3984943" cy="28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48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Lips Movement Analysis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51C55-C919-F6C8-7DA0-7233D3008F5D}"/>
              </a:ext>
            </a:extLst>
          </p:cNvPr>
          <p:cNvSpPr txBox="1"/>
          <p:nvPr/>
        </p:nvSpPr>
        <p:spPr>
          <a:xfrm>
            <a:off x="717400" y="1171366"/>
            <a:ext cx="42114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Lips Natural Movement is very delicate.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Some irregularities can be noticed with fake videos.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Detection methods can take advantage of this.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Models pretrained on Lip Reading are very sensitive to capture and describe mouth movements.</a:t>
            </a:r>
          </a:p>
        </p:txBody>
      </p:sp>
      <p:pic>
        <p:nvPicPr>
          <p:cNvPr id="2050" name="Picture 2" descr="143,100+ Mouth Icon Illustrations, Royalty-Free Vector Graphics &amp; Clip Art  - iStock | Open mouth icon, Word of mouth icon, Cover mouth icon">
            <a:extLst>
              <a:ext uri="{FF2B5EF4-FFF2-40B4-BE49-F238E27FC236}">
                <a16:creationId xmlns:a16="http://schemas.microsoft.com/office/drawing/2014/main" id="{E9E73C09-02ED-DA81-ED15-BAB799B8E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640" y="954334"/>
            <a:ext cx="3017799" cy="301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40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Lips Movement Analysis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65CB0-94A2-1E35-43B5-8F0654D1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4" y="1020889"/>
            <a:ext cx="8645912" cy="310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Lips Movement Analysis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D8670-1DA2-D6EA-E1CE-7BD623AB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04" y="1664852"/>
            <a:ext cx="6393792" cy="181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39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Lips Movement Analysis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F720D8-BF95-1287-5098-53336169F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512523"/>
              </p:ext>
            </p:extLst>
          </p:nvPr>
        </p:nvGraphicFramePr>
        <p:xfrm>
          <a:off x="1648427" y="1465674"/>
          <a:ext cx="5847146" cy="22121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9098">
                  <a:extLst>
                    <a:ext uri="{9D8B030D-6E8A-4147-A177-3AD203B41FA5}">
                      <a16:colId xmlns:a16="http://schemas.microsoft.com/office/drawing/2014/main" val="4005522760"/>
                    </a:ext>
                  </a:extLst>
                </a:gridCol>
                <a:gridCol w="485805">
                  <a:extLst>
                    <a:ext uri="{9D8B030D-6E8A-4147-A177-3AD203B41FA5}">
                      <a16:colId xmlns:a16="http://schemas.microsoft.com/office/drawing/2014/main" val="3421029112"/>
                    </a:ext>
                  </a:extLst>
                </a:gridCol>
                <a:gridCol w="485805">
                  <a:extLst>
                    <a:ext uri="{9D8B030D-6E8A-4147-A177-3AD203B41FA5}">
                      <a16:colId xmlns:a16="http://schemas.microsoft.com/office/drawing/2014/main" val="4226104112"/>
                    </a:ext>
                  </a:extLst>
                </a:gridCol>
                <a:gridCol w="485805">
                  <a:extLst>
                    <a:ext uri="{9D8B030D-6E8A-4147-A177-3AD203B41FA5}">
                      <a16:colId xmlns:a16="http://schemas.microsoft.com/office/drawing/2014/main" val="3258868795"/>
                    </a:ext>
                  </a:extLst>
                </a:gridCol>
                <a:gridCol w="485805">
                  <a:extLst>
                    <a:ext uri="{9D8B030D-6E8A-4147-A177-3AD203B41FA5}">
                      <a16:colId xmlns:a16="http://schemas.microsoft.com/office/drawing/2014/main" val="3912805493"/>
                    </a:ext>
                  </a:extLst>
                </a:gridCol>
                <a:gridCol w="485805">
                  <a:extLst>
                    <a:ext uri="{9D8B030D-6E8A-4147-A177-3AD203B41FA5}">
                      <a16:colId xmlns:a16="http://schemas.microsoft.com/office/drawing/2014/main" val="16377762"/>
                    </a:ext>
                  </a:extLst>
                </a:gridCol>
                <a:gridCol w="485805">
                  <a:extLst>
                    <a:ext uri="{9D8B030D-6E8A-4147-A177-3AD203B41FA5}">
                      <a16:colId xmlns:a16="http://schemas.microsoft.com/office/drawing/2014/main" val="132618734"/>
                    </a:ext>
                  </a:extLst>
                </a:gridCol>
                <a:gridCol w="485805">
                  <a:extLst>
                    <a:ext uri="{9D8B030D-6E8A-4147-A177-3AD203B41FA5}">
                      <a16:colId xmlns:a16="http://schemas.microsoft.com/office/drawing/2014/main" val="2194670724"/>
                    </a:ext>
                  </a:extLst>
                </a:gridCol>
                <a:gridCol w="485805">
                  <a:extLst>
                    <a:ext uri="{9D8B030D-6E8A-4147-A177-3AD203B41FA5}">
                      <a16:colId xmlns:a16="http://schemas.microsoft.com/office/drawing/2014/main" val="875141135"/>
                    </a:ext>
                  </a:extLst>
                </a:gridCol>
                <a:gridCol w="971608">
                  <a:extLst>
                    <a:ext uri="{9D8B030D-6E8A-4147-A177-3AD203B41FA5}">
                      <a16:colId xmlns:a16="http://schemas.microsoft.com/office/drawing/2014/main" val="1070921205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Metric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DF (HQ)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FS (HQ)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NT (HQ)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F2F (HQ)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Average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584104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 % (Video-level)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92.5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92.1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97.9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95.45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7256154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AUC % (Video-level)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97.7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98.3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99.7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98.9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87846423"/>
                  </a:ext>
                </a:extLst>
              </a:tr>
              <a:tr h="41656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Confusion Matrix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(Video-level)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94611822"/>
                  </a:ext>
                </a:extLst>
              </a:tr>
              <a:tr h="416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49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25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Dynamic Texture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E217B-0B2F-9F3A-5F61-25B48059FC83}"/>
              </a:ext>
            </a:extLst>
          </p:cNvPr>
          <p:cNvSpPr txBox="1"/>
          <p:nvPr/>
        </p:nvSpPr>
        <p:spPr>
          <a:xfrm>
            <a:off x="650327" y="1133146"/>
            <a:ext cx="469024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Fira Sans Medium" panose="020B0603050000020004" pitchFamily="34" charset="0"/>
              </a:rPr>
              <a:t>Problem Definition</a:t>
            </a:r>
            <a:endParaRPr lang="en-US" sz="1600" dirty="0">
              <a:latin typeface="Fira Sans Medium" panose="020B0603050000020004" pitchFamily="34" charset="0"/>
            </a:endParaRPr>
          </a:p>
          <a:p>
            <a:endParaRPr lang="en-US" sz="1800" dirty="0">
              <a:latin typeface="Fira Sans Medium" panose="020B0603050000020004" pitchFamily="34" charset="0"/>
            </a:endParaRPr>
          </a:p>
          <a:p>
            <a:pPr marL="285750" indent="-285750"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In recent years, the development of manipulated multimedia content featuring human characters has achieved an unprecedented level of realism.</a:t>
            </a:r>
            <a:br>
              <a:rPr lang="en-US" sz="1600" dirty="0">
                <a:latin typeface="Fira Sans Medium" panose="020B0603050000020004" pitchFamily="34" charset="0"/>
              </a:rPr>
            </a:b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In this module, the focus is on analyzing the </a:t>
            </a:r>
            <a:r>
              <a:rPr lang="en-US" sz="1600" dirty="0" err="1">
                <a:latin typeface="Fira Sans Medium" panose="020B0603050000020004" pitchFamily="34" charset="0"/>
              </a:rPr>
              <a:t>spatio</a:t>
            </a:r>
            <a:r>
              <a:rPr lang="en-US" sz="1600" dirty="0">
                <a:latin typeface="Fira Sans Medium" panose="020B0603050000020004" pitchFamily="34" charset="0"/>
              </a:rPr>
              <a:t>-temporal texture dynamics of the video signal to achieve the objective of characterizing and differentiating between authentic and counterfeit sequences.</a:t>
            </a:r>
            <a:endParaRPr lang="en-US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14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7"/>
          <p:cNvGrpSpPr/>
          <p:nvPr/>
        </p:nvGrpSpPr>
        <p:grpSpPr>
          <a:xfrm>
            <a:off x="2835943" y="1170427"/>
            <a:ext cx="3472121" cy="3420903"/>
            <a:chOff x="2690100" y="1887225"/>
            <a:chExt cx="2255650" cy="2222375"/>
          </a:xfrm>
        </p:grpSpPr>
        <p:sp>
          <p:nvSpPr>
            <p:cNvPr id="1474" name="Google Shape;1474;p17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>
                <a:ea typeface="Fira Sans Medium"/>
                <a:sym typeface="Fira Sans Medium"/>
              </a:rPr>
              <a:t>Module Pipeline</a:t>
            </a:r>
          </a:p>
        </p:txBody>
      </p:sp>
      <p:sp>
        <p:nvSpPr>
          <p:cNvPr id="1483" name="Google Shape;1483;p17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Preprocessing</a:t>
            </a:r>
            <a:endParaRPr sz="1800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5" name="Google Shape;1485;p17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80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Feature Extraction</a:t>
            </a:r>
            <a:endParaRPr sz="1800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7" name="Google Shape;1487;p17"/>
          <p:cNvSpPr txBox="1"/>
          <p:nvPr/>
        </p:nvSpPr>
        <p:spPr>
          <a:xfrm>
            <a:off x="6604224" y="1545225"/>
            <a:ext cx="2834499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Fira Sans SemiBold"/>
                <a:sym typeface="Fira Sans SemiBold"/>
              </a:rPr>
              <a:t>Experimental results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9" name="Google Shape;1489;p17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Training</a:t>
            </a:r>
            <a:endParaRPr lang="en" sz="1800">
              <a:solidFill>
                <a:srgbClr val="30475E"/>
              </a:solidFill>
              <a:latin typeface="Fira Sans SemiBold"/>
              <a:ea typeface="Fira Sans SemiBold"/>
              <a:cs typeface="Fira Sans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791EC-6BCB-43DF-F5BF-B7EC0A38DE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7418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Preprocessing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75BDF-5124-AEF0-91FD-0E72F830CCCA}"/>
              </a:ext>
            </a:extLst>
          </p:cNvPr>
          <p:cNvSpPr txBox="1"/>
          <p:nvPr/>
        </p:nvSpPr>
        <p:spPr>
          <a:xfrm>
            <a:off x="650327" y="1133146"/>
            <a:ext cx="4690241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Face detection: after extracting video frames, we detect the region of interest (ROI).</a:t>
            </a:r>
          </a:p>
          <a:p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Temporal partition: it is a crucial step in video analysis and processing that involves dividing a video into smaller segments or temporal windows based on time intervals.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Area selection: At this stage, we introduce the capability to select a specific area of the face for feature analysis. </a:t>
            </a:r>
          </a:p>
        </p:txBody>
      </p:sp>
    </p:spTree>
    <p:extLst>
      <p:ext uri="{BB962C8B-B14F-4D97-AF65-F5344CB8AC3E}">
        <p14:creationId xmlns:p14="http://schemas.microsoft.com/office/powerpoint/2010/main" val="238751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Only one of those is real, can you spot it?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8EDB6C1A-9CC1-C622-19A7-58EFE3DA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1" y="1497398"/>
            <a:ext cx="2714549" cy="2148701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C232A914-06E9-F7B9-C805-9B9690A89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725" y="1497398"/>
            <a:ext cx="2714549" cy="2148701"/>
          </a:xfrm>
          <a:prstGeom prst="rect">
            <a:avLst/>
          </a:prstGeom>
        </p:spPr>
      </p:pic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9743754E-31CC-31F9-B106-C8F954716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259" y="1497399"/>
            <a:ext cx="2714549" cy="21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08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ea typeface="Fira Sans Medium"/>
                <a:sym typeface="Fira Sans Medium"/>
              </a:rPr>
              <a:t>Preprocessing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466331-6ACB-6379-0EE4-9E2258723AD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81747" y="1664470"/>
            <a:ext cx="6580505" cy="2011045"/>
          </a:xfrm>
          <a:prstGeom prst="rect">
            <a:avLst/>
          </a:prstGeom>
          <a:ln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876F5F-A8BF-ACE7-B64E-C5CC653444B8}"/>
              </a:ext>
            </a:extLst>
          </p:cNvPr>
          <p:cNvSpPr txBox="1"/>
          <p:nvPr/>
        </p:nvSpPr>
        <p:spPr>
          <a:xfrm>
            <a:off x="3200399" y="362233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Preprocessing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3841599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ea typeface="Fira Sans Medium"/>
                <a:sym typeface="Fira Sans Medium"/>
              </a:rPr>
              <a:t>Feature Extraction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Local Binary Pattern (LBP)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BEBB5-1718-9E11-4FC0-B6D2FDEC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30" y="1742948"/>
            <a:ext cx="2618887" cy="2651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45CF9-F408-F521-9A31-E974FF3FD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53" y="1630820"/>
            <a:ext cx="2709319" cy="2816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3480D5-31B4-16B8-5D1C-FFBDB4E624EA}"/>
              </a:ext>
            </a:extLst>
          </p:cNvPr>
          <p:cNvSpPr txBox="1"/>
          <p:nvPr/>
        </p:nvSpPr>
        <p:spPr>
          <a:xfrm>
            <a:off x="3200400" y="439470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Local Binary Pattern (LBP) </a:t>
            </a:r>
          </a:p>
        </p:txBody>
      </p:sp>
    </p:spTree>
    <p:extLst>
      <p:ext uri="{BB962C8B-B14F-4D97-AF65-F5344CB8AC3E}">
        <p14:creationId xmlns:p14="http://schemas.microsoft.com/office/powerpoint/2010/main" val="2124872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ea typeface="Fira Sans Medium"/>
                <a:sym typeface="Fira Sans Medium"/>
              </a:rPr>
              <a:t>Feature Extraction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Local Derivative Pattern (LDP)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92D1C-3136-0F5C-29D8-15EB1CF1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30" y="1742948"/>
            <a:ext cx="2618887" cy="2651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81776-C3CB-E8CE-A454-46E8932C3511}"/>
              </a:ext>
            </a:extLst>
          </p:cNvPr>
          <p:cNvSpPr txBox="1"/>
          <p:nvPr/>
        </p:nvSpPr>
        <p:spPr>
          <a:xfrm>
            <a:off x="4209685" y="2233196"/>
            <a:ext cx="469024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Fira Sans Medium" panose="020B0603050000020004" pitchFamily="34" charset="0"/>
              <a:ea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A = (5 – 6), B = (1 - 2)</a:t>
            </a:r>
          </a:p>
          <a:p>
            <a:endParaRPr lang="en-US" sz="1600" dirty="0">
              <a:latin typeface="Fira Sans Medium" panose="020B0603050000020004" pitchFamily="34" charset="0"/>
              <a:ea typeface="Arial" panose="020B0604020202020204" pitchFamily="34" charset="0"/>
            </a:endParaRPr>
          </a:p>
          <a:p>
            <a:r>
              <a:rPr lang="en-US" sz="1600" dirty="0">
                <a:latin typeface="Fira Sans Medium" panose="020B0603050000020004" pitchFamily="34" charset="0"/>
                <a:ea typeface="Arial" panose="020B0604020202020204" pitchFamily="34" charset="0"/>
              </a:rPr>
              <a:t>If A*B &gt; 0: return 0;</a:t>
            </a:r>
          </a:p>
          <a:p>
            <a:endParaRPr lang="en-US" sz="1600" dirty="0">
              <a:latin typeface="Fira Sans Medium" panose="020B0603050000020004" pitchFamily="34" charset="0"/>
              <a:ea typeface="Arial" panose="020B0604020202020204" pitchFamily="34" charset="0"/>
            </a:endParaRPr>
          </a:p>
          <a:p>
            <a:r>
              <a:rPr lang="en-US" sz="1600" dirty="0">
                <a:latin typeface="Fira Sans Medium" panose="020B0603050000020004" pitchFamily="34" charset="0"/>
                <a:ea typeface="Arial" panose="020B0604020202020204" pitchFamily="34" charset="0"/>
              </a:rPr>
              <a:t>Else return 1;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04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ea typeface="Fira Sans Medium"/>
                <a:sym typeface="Fira Sans Medium"/>
              </a:rPr>
              <a:t>Feature Extraction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Fira Sans Medium"/>
              </a:rPr>
              <a:t>Local Derivative Pattern (LDP)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92D1C-3136-0F5C-29D8-15EB1CF1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30" y="2181254"/>
            <a:ext cx="2618887" cy="2651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97B0E5-9C0E-1522-9C26-06DE4383D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756" y="2120798"/>
            <a:ext cx="2675101" cy="2675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7DD5F5-7E07-37F8-A7F1-4DBD9E72DBA5}"/>
              </a:ext>
            </a:extLst>
          </p:cNvPr>
          <p:cNvSpPr txBox="1"/>
          <p:nvPr/>
        </p:nvSpPr>
        <p:spPr>
          <a:xfrm>
            <a:off x="650326" y="1642361"/>
            <a:ext cx="469024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Fira Sans Medium" panose="020B0603050000020004" pitchFamily="34" charset="0"/>
                <a:ea typeface="Arial" panose="020B0604020202020204" pitchFamily="34" charset="0"/>
              </a:rPr>
              <a:t>At this stage, feature vector length = 256</a:t>
            </a:r>
            <a:endParaRPr lang="en-US" sz="1600" dirty="0">
              <a:solidFill>
                <a:srgbClr val="000000"/>
              </a:solidFill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1883A-FCD4-69DE-D926-AFD2BC86B56B}"/>
              </a:ext>
            </a:extLst>
          </p:cNvPr>
          <p:cNvSpPr txBox="1"/>
          <p:nvPr/>
        </p:nvSpPr>
        <p:spPr>
          <a:xfrm>
            <a:off x="3207550" y="470179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Local Derivative Pattern (LDP) </a:t>
            </a:r>
          </a:p>
        </p:txBody>
      </p:sp>
    </p:spTree>
    <p:extLst>
      <p:ext uri="{BB962C8B-B14F-4D97-AF65-F5344CB8AC3E}">
        <p14:creationId xmlns:p14="http://schemas.microsoft.com/office/powerpoint/2010/main" val="1716943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ea typeface="Fira Sans Medium"/>
                <a:sym typeface="Fira Sans Medium"/>
              </a:rPr>
              <a:t>Feature Extraction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Local Derivative Pattern (LDP)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DD5F5-7E07-37F8-A7F1-4DBD9E72DBA5}"/>
              </a:ext>
            </a:extLst>
          </p:cNvPr>
          <p:cNvSpPr txBox="1"/>
          <p:nvPr/>
        </p:nvSpPr>
        <p:spPr>
          <a:xfrm>
            <a:off x="642769" y="1642361"/>
            <a:ext cx="49267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Fira Sans Medium" panose="020B0603050000020004" pitchFamily="34" charset="0"/>
                <a:ea typeface="Arial" panose="020B0604020202020204" pitchFamily="34" charset="0"/>
              </a:rPr>
              <a:t>At this stage, feature vector length = 256 * 4 = 1024</a:t>
            </a:r>
            <a:endParaRPr lang="en-US" sz="1600" dirty="0">
              <a:solidFill>
                <a:srgbClr val="000000"/>
              </a:solidFill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28D1E-45D4-6003-C6DE-AD854437003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41327" y="2120798"/>
            <a:ext cx="3061346" cy="2349873"/>
          </a:xfrm>
          <a:prstGeom prst="rect">
            <a:avLst/>
          </a:prstGeom>
          <a:ln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26362E-4FC5-2268-25DE-0B38C376F58A}"/>
              </a:ext>
            </a:extLst>
          </p:cNvPr>
          <p:cNvSpPr txBox="1"/>
          <p:nvPr/>
        </p:nvSpPr>
        <p:spPr>
          <a:xfrm>
            <a:off x="3200400" y="450932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4 Directions</a:t>
            </a:r>
          </a:p>
        </p:txBody>
      </p:sp>
    </p:spTree>
    <p:extLst>
      <p:ext uri="{BB962C8B-B14F-4D97-AF65-F5344CB8AC3E}">
        <p14:creationId xmlns:p14="http://schemas.microsoft.com/office/powerpoint/2010/main" val="3231405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ea typeface="Fira Sans Medium"/>
                <a:sym typeface="Fira Sans Medium"/>
              </a:rPr>
              <a:t>Feature Extraction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Local Derivative Patterns on Three</a:t>
            </a:r>
            <a:r>
              <a:rPr lang="ar-EG" sz="1800">
                <a:latin typeface="Fira Sans Medium"/>
              </a:rPr>
              <a:t> </a:t>
            </a:r>
            <a:r>
              <a:rPr lang="en-US" sz="1800">
                <a:latin typeface="Fira Sans Medium"/>
              </a:rPr>
              <a:t>Orthogonal Planes</a:t>
            </a:r>
            <a:r>
              <a:rPr lang="ar-EG" sz="1800">
                <a:latin typeface="Fira Sans Medium"/>
              </a:rPr>
              <a:t> </a:t>
            </a:r>
            <a:r>
              <a:rPr lang="en-US" sz="1800">
                <a:latin typeface="Fira Sans Medium"/>
              </a:rPr>
              <a:t>(LDP-TOP)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DD5F5-7E07-37F8-A7F1-4DBD9E72DBA5}"/>
              </a:ext>
            </a:extLst>
          </p:cNvPr>
          <p:cNvSpPr txBox="1"/>
          <p:nvPr/>
        </p:nvSpPr>
        <p:spPr>
          <a:xfrm>
            <a:off x="642769" y="1642361"/>
            <a:ext cx="57051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Fira Sans Medium" panose="020B0603050000020004" pitchFamily="34" charset="0"/>
                <a:ea typeface="Arial" panose="020B0604020202020204" pitchFamily="34" charset="0"/>
              </a:rPr>
              <a:t>At this stage, feature vector length = (256 * 4</a:t>
            </a:r>
            <a:r>
              <a:rPr lang="ar-EG" sz="1600" dirty="0">
                <a:latin typeface="Fira Sans Medium" panose="020B0603050000020004" pitchFamily="34" charset="0"/>
                <a:ea typeface="Arial" panose="020B0604020202020204" pitchFamily="34" charset="0"/>
              </a:rPr>
              <a:t>(</a:t>
            </a:r>
            <a:r>
              <a:rPr lang="en-US" sz="1600" dirty="0">
                <a:latin typeface="Fira Sans Medium" panose="020B0603050000020004" pitchFamily="34" charset="0"/>
                <a:ea typeface="Arial" panose="020B0604020202020204" pitchFamily="34" charset="0"/>
              </a:rPr>
              <a:t>  * 3 = 3072</a:t>
            </a:r>
            <a:endParaRPr lang="en-US" sz="1600" dirty="0">
              <a:solidFill>
                <a:srgbClr val="000000"/>
              </a:solidFill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6362E-4FC5-2268-25DE-0B38C376F58A}"/>
              </a:ext>
            </a:extLst>
          </p:cNvPr>
          <p:cNvSpPr txBox="1"/>
          <p:nvPr/>
        </p:nvSpPr>
        <p:spPr>
          <a:xfrm>
            <a:off x="3200400" y="450932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Three Orthogonal Planes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5FA8-92B5-A1A6-0AD8-CFC200F6EC9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21661" y="2115456"/>
            <a:ext cx="2644349" cy="225933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92999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ea typeface="Fira Sans Medium"/>
                <a:sym typeface="Fira Sans Medium"/>
              </a:rPr>
              <a:t>Training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6362E-4FC5-2268-25DE-0B38C376F58A}"/>
              </a:ext>
            </a:extLst>
          </p:cNvPr>
          <p:cNvSpPr txBox="1"/>
          <p:nvPr/>
        </p:nvSpPr>
        <p:spPr>
          <a:xfrm>
            <a:off x="3200400" y="450932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Training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91812-F62E-68D7-785A-AEDB86CD3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74" y="1169867"/>
            <a:ext cx="3929652" cy="3160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869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CF23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Kickoff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DD5F5-7E07-37F8-A7F1-4DBD9E72DBA5}"/>
              </a:ext>
            </a:extLst>
          </p:cNvPr>
          <p:cNvSpPr txBox="1"/>
          <p:nvPr/>
        </p:nvSpPr>
        <p:spPr>
          <a:xfrm>
            <a:off x="642768" y="1642361"/>
            <a:ext cx="64986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Fira Sans Medium" panose="020B0603050000020004" pitchFamily="34" charset="0"/>
                <a:ea typeface="Arial" panose="020B0604020202020204" pitchFamily="34" charset="0"/>
              </a:rPr>
              <a:t>The best h</a:t>
            </a:r>
            <a:r>
              <a:rPr lang="en-US" sz="1800" dirty="0">
                <a:solidFill>
                  <a:srgbClr val="000000"/>
                </a:solidFill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yperparameters (C=0.1, kernel=’</a:t>
            </a:r>
            <a:r>
              <a:rPr lang="en-US" sz="1800" dirty="0" err="1">
                <a:solidFill>
                  <a:srgbClr val="000000"/>
                </a:solidFill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rbf</a:t>
            </a:r>
            <a:r>
              <a:rPr lang="en-US" sz="1800" dirty="0">
                <a:solidFill>
                  <a:srgbClr val="000000"/>
                </a:solidFill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', gamma=0.1)</a:t>
            </a:r>
            <a:endParaRPr lang="en-US" sz="1600" dirty="0">
              <a:solidFill>
                <a:srgbClr val="000000"/>
              </a:solidFill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6362E-4FC5-2268-25DE-0B38C376F58A}"/>
              </a:ext>
            </a:extLst>
          </p:cNvPr>
          <p:cNvSpPr txBox="1"/>
          <p:nvPr/>
        </p:nvSpPr>
        <p:spPr>
          <a:xfrm>
            <a:off x="3207550" y="344658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Kickoff model accuracy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8ED7CD-E8ED-E435-8485-0402436C2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835274"/>
              </p:ext>
            </p:extLst>
          </p:nvPr>
        </p:nvGraphicFramePr>
        <p:xfrm>
          <a:off x="1262630" y="2446233"/>
          <a:ext cx="6618739" cy="873588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46083">
                  <a:extLst>
                    <a:ext uri="{9D8B030D-6E8A-4147-A177-3AD203B41FA5}">
                      <a16:colId xmlns:a16="http://schemas.microsoft.com/office/drawing/2014/main" val="2945029951"/>
                    </a:ext>
                  </a:extLst>
                </a:gridCol>
                <a:gridCol w="1189127">
                  <a:extLst>
                    <a:ext uri="{9D8B030D-6E8A-4147-A177-3AD203B41FA5}">
                      <a16:colId xmlns:a16="http://schemas.microsoft.com/office/drawing/2014/main" val="698649997"/>
                    </a:ext>
                  </a:extLst>
                </a:gridCol>
                <a:gridCol w="1651565">
                  <a:extLst>
                    <a:ext uri="{9D8B030D-6E8A-4147-A177-3AD203B41FA5}">
                      <a16:colId xmlns:a16="http://schemas.microsoft.com/office/drawing/2014/main" val="1539293731"/>
                    </a:ext>
                  </a:extLst>
                </a:gridCol>
                <a:gridCol w="1931964">
                  <a:extLst>
                    <a:ext uri="{9D8B030D-6E8A-4147-A177-3AD203B41FA5}">
                      <a16:colId xmlns:a16="http://schemas.microsoft.com/office/drawing/2014/main" val="2349378787"/>
                    </a:ext>
                  </a:extLst>
                </a:gridCol>
              </a:tblGrid>
              <a:tr h="4367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Algorithm Version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Real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Manipulated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Cross-Dataset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069515"/>
                  </a:ext>
                </a:extLst>
              </a:tr>
              <a:tr h="4367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(F, →)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85.54%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73.68%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79.87%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8871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085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CF23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Single-technique scenario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6362E-4FC5-2268-25DE-0B38C376F58A}"/>
              </a:ext>
            </a:extLst>
          </p:cNvPr>
          <p:cNvSpPr txBox="1"/>
          <p:nvPr/>
        </p:nvSpPr>
        <p:spPr>
          <a:xfrm>
            <a:off x="2425805" y="4424248"/>
            <a:ext cx="45698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chemeClr val="bg2">
                    <a:lumMod val="40000"/>
                    <a:lumOff val="60000"/>
                  </a:schemeClr>
                </a:solidFill>
              </a:rPr>
              <a:t>Classification </a:t>
            </a:r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accuracy</a:t>
            </a:r>
            <a:r>
              <a:rPr lang="fr-FR">
                <a:solidFill>
                  <a:schemeClr val="bg2">
                    <a:lumMod val="40000"/>
                    <a:lumOff val="60000"/>
                  </a:schemeClr>
                </a:solidFill>
              </a:rPr>
              <a:t> per manipulation technique</a:t>
            </a:r>
            <a:endParaRPr 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A91CC-7A00-2AC6-BAF2-44CC440C1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82" y="1479723"/>
            <a:ext cx="4982447" cy="29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76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CF23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Single-technique scenario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6362E-4FC5-2268-25DE-0B38C376F58A}"/>
              </a:ext>
            </a:extLst>
          </p:cNvPr>
          <p:cNvSpPr txBox="1"/>
          <p:nvPr/>
        </p:nvSpPr>
        <p:spPr>
          <a:xfrm>
            <a:off x="2395577" y="3997765"/>
            <a:ext cx="45698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chemeClr val="bg2">
                    <a:lumMod val="40000"/>
                    <a:lumOff val="60000"/>
                  </a:schemeClr>
                </a:solidFill>
              </a:rPr>
              <a:t>Classification </a:t>
            </a:r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accuracy</a:t>
            </a:r>
            <a:r>
              <a:rPr lang="fr-FR">
                <a:solidFill>
                  <a:schemeClr val="bg2">
                    <a:lumMod val="40000"/>
                    <a:lumOff val="60000"/>
                  </a:schemeClr>
                </a:solidFill>
              </a:rPr>
              <a:t> per manipulation technique</a:t>
            </a:r>
            <a:endParaRPr 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2D5B9-6D2B-6C93-CB6E-7F6615C57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71575"/>
              </p:ext>
            </p:extLst>
          </p:nvPr>
        </p:nvGraphicFramePr>
        <p:xfrm>
          <a:off x="650326" y="2167960"/>
          <a:ext cx="7473476" cy="1605057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681896">
                  <a:extLst>
                    <a:ext uri="{9D8B030D-6E8A-4147-A177-3AD203B41FA5}">
                      <a16:colId xmlns:a16="http://schemas.microsoft.com/office/drawing/2014/main" val="4124641181"/>
                    </a:ext>
                  </a:extLst>
                </a:gridCol>
                <a:gridCol w="1004476">
                  <a:extLst>
                    <a:ext uri="{9D8B030D-6E8A-4147-A177-3AD203B41FA5}">
                      <a16:colId xmlns:a16="http://schemas.microsoft.com/office/drawing/2014/main" val="2284910578"/>
                    </a:ext>
                  </a:extLst>
                </a:gridCol>
                <a:gridCol w="1046724">
                  <a:extLst>
                    <a:ext uri="{9D8B030D-6E8A-4147-A177-3AD203B41FA5}">
                      <a16:colId xmlns:a16="http://schemas.microsoft.com/office/drawing/2014/main" val="2567973409"/>
                    </a:ext>
                  </a:extLst>
                </a:gridCol>
                <a:gridCol w="983353">
                  <a:extLst>
                    <a:ext uri="{9D8B030D-6E8A-4147-A177-3AD203B41FA5}">
                      <a16:colId xmlns:a16="http://schemas.microsoft.com/office/drawing/2014/main" val="3740230232"/>
                    </a:ext>
                  </a:extLst>
                </a:gridCol>
                <a:gridCol w="1352655">
                  <a:extLst>
                    <a:ext uri="{9D8B030D-6E8A-4147-A177-3AD203B41FA5}">
                      <a16:colId xmlns:a16="http://schemas.microsoft.com/office/drawing/2014/main" val="3174865614"/>
                    </a:ext>
                  </a:extLst>
                </a:gridCol>
                <a:gridCol w="1404372">
                  <a:extLst>
                    <a:ext uri="{9D8B030D-6E8A-4147-A177-3AD203B41FA5}">
                      <a16:colId xmlns:a16="http://schemas.microsoft.com/office/drawing/2014/main" val="4023421932"/>
                    </a:ext>
                  </a:extLst>
                </a:gridCol>
              </a:tblGrid>
              <a:tr h="6595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Model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Deepfakes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Face2Face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FaceSwap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NeuralTextures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Cross-Dataset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2604586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Paper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93.57%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82.86%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93.57%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Not Covered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90.00%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4838402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Revelio RBF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88.92%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65.35%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93.35%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65.71%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78.3325%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4997385"/>
                  </a:ext>
                </a:extLst>
              </a:tr>
              <a:tr h="315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Revelio Linear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4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95.71%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84.64%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95.35%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88.21%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90.97%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27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574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Problem Definition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BAEF-EFCA-AC60-B476-E1E262048429}"/>
              </a:ext>
            </a:extLst>
          </p:cNvPr>
          <p:cNvSpPr txBox="1"/>
          <p:nvPr/>
        </p:nvSpPr>
        <p:spPr>
          <a:xfrm>
            <a:off x="717400" y="1663809"/>
            <a:ext cx="4211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Generating realistic fake content became easy.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Face Manipulation techniques have advanced as well where you can swap the face of a person in a video or replace his expressions.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C675E80-C1BE-111C-2763-6AD54443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40" y="1679085"/>
            <a:ext cx="3203925" cy="180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94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CF23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Multiple-technique scenario (Combining binary classifiers)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6362E-4FC5-2268-25DE-0B38C376F58A}"/>
              </a:ext>
            </a:extLst>
          </p:cNvPr>
          <p:cNvSpPr txBox="1"/>
          <p:nvPr/>
        </p:nvSpPr>
        <p:spPr>
          <a:xfrm>
            <a:off x="1447381" y="3487134"/>
            <a:ext cx="58793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The accuracy of multiple technique classification using binary classifiers.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1A5BD-3868-28E8-2B29-1714FBCA8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44482"/>
              </p:ext>
            </p:extLst>
          </p:nvPr>
        </p:nvGraphicFramePr>
        <p:xfrm>
          <a:off x="899286" y="2571750"/>
          <a:ext cx="6535612" cy="647544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78054">
                  <a:extLst>
                    <a:ext uri="{9D8B030D-6E8A-4147-A177-3AD203B41FA5}">
                      <a16:colId xmlns:a16="http://schemas.microsoft.com/office/drawing/2014/main" val="2355488567"/>
                    </a:ext>
                  </a:extLst>
                </a:gridCol>
                <a:gridCol w="2178779">
                  <a:extLst>
                    <a:ext uri="{9D8B030D-6E8A-4147-A177-3AD203B41FA5}">
                      <a16:colId xmlns:a16="http://schemas.microsoft.com/office/drawing/2014/main" val="2794593597"/>
                    </a:ext>
                  </a:extLst>
                </a:gridCol>
                <a:gridCol w="2178779">
                  <a:extLst>
                    <a:ext uri="{9D8B030D-6E8A-4147-A177-3AD203B41FA5}">
                      <a16:colId xmlns:a16="http://schemas.microsoft.com/office/drawing/2014/main" val="2115220676"/>
                    </a:ext>
                  </a:extLst>
                </a:gridCol>
              </a:tblGrid>
              <a:tr h="3237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False Positive Rate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False Negative Rate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513789"/>
                  </a:ext>
                </a:extLst>
              </a:tr>
              <a:tr h="3237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27.1%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4.46%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957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371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CF23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Multiple-technique scenario (Multi-class classifier)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6362E-4FC5-2268-25DE-0B38C376F58A}"/>
              </a:ext>
            </a:extLst>
          </p:cNvPr>
          <p:cNvSpPr txBox="1"/>
          <p:nvPr/>
        </p:nvSpPr>
        <p:spPr>
          <a:xfrm>
            <a:off x="1454938" y="4197492"/>
            <a:ext cx="58793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Multi-class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249C3-C894-9B4F-5DCE-D182A648A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0" y="1660312"/>
            <a:ext cx="3906520" cy="23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3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CF23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Multiple-technique scenario (Multi-class classifier)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22941F-E33A-2E53-A583-0E694BDD8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26213"/>
              </p:ext>
            </p:extLst>
          </p:nvPr>
        </p:nvGraphicFramePr>
        <p:xfrm>
          <a:off x="1246910" y="2040397"/>
          <a:ext cx="6187988" cy="110898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3093651">
                  <a:extLst>
                    <a:ext uri="{9D8B030D-6E8A-4147-A177-3AD203B41FA5}">
                      <a16:colId xmlns:a16="http://schemas.microsoft.com/office/drawing/2014/main" val="1499276320"/>
                    </a:ext>
                  </a:extLst>
                </a:gridCol>
                <a:gridCol w="3094337">
                  <a:extLst>
                    <a:ext uri="{9D8B030D-6E8A-4147-A177-3AD203B41FA5}">
                      <a16:colId xmlns:a16="http://schemas.microsoft.com/office/drawing/2014/main" val="2597673198"/>
                    </a:ext>
                  </a:extLst>
                </a:gridCol>
              </a:tblGrid>
              <a:tr h="369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Model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6038206"/>
                  </a:ext>
                </a:extLst>
              </a:tr>
              <a:tr h="369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Revelio Linear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90.57%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9864246"/>
                  </a:ext>
                </a:extLst>
              </a:tr>
              <a:tr h="369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Revelio RBF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80.14%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26095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01BB9C-4DE4-2E48-4C78-097F77881209}"/>
              </a:ext>
            </a:extLst>
          </p:cNvPr>
          <p:cNvSpPr txBox="1"/>
          <p:nvPr/>
        </p:nvSpPr>
        <p:spPr>
          <a:xfrm>
            <a:off x="1401221" y="3313320"/>
            <a:ext cx="58793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Multi-class accuracy</a:t>
            </a:r>
          </a:p>
        </p:txBody>
      </p:sp>
    </p:spTree>
    <p:extLst>
      <p:ext uri="{BB962C8B-B14F-4D97-AF65-F5344CB8AC3E}">
        <p14:creationId xmlns:p14="http://schemas.microsoft.com/office/powerpoint/2010/main" val="4000330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CF40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1BB9C-4DE4-2E48-4C78-097F77881209}"/>
              </a:ext>
            </a:extLst>
          </p:cNvPr>
          <p:cNvSpPr txBox="1"/>
          <p:nvPr/>
        </p:nvSpPr>
        <p:spPr>
          <a:xfrm>
            <a:off x="1632316" y="4050799"/>
            <a:ext cx="58793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Same frame with different compression factors </a:t>
            </a:r>
          </a:p>
        </p:txBody>
      </p:sp>
      <p:pic>
        <p:nvPicPr>
          <p:cNvPr id="11" name="Picture 10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F1E7FD85-D76D-B916-D054-DB17EEDA5AE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94239" y="1446296"/>
            <a:ext cx="6355522" cy="24577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18717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CF40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Single-technique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1BB9C-4DE4-2E48-4C78-097F77881209}"/>
              </a:ext>
            </a:extLst>
          </p:cNvPr>
          <p:cNvSpPr txBox="1"/>
          <p:nvPr/>
        </p:nvSpPr>
        <p:spPr>
          <a:xfrm>
            <a:off x="1447381" y="4424248"/>
            <a:ext cx="58793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chemeClr val="bg2">
                    <a:lumMod val="40000"/>
                    <a:lumOff val="60000"/>
                  </a:schemeClr>
                </a:solidFill>
              </a:rPr>
              <a:t>Classification </a:t>
            </a:r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accuracy</a:t>
            </a:r>
            <a:r>
              <a:rPr lang="fr-FR">
                <a:solidFill>
                  <a:schemeClr val="bg2">
                    <a:lumMod val="40000"/>
                    <a:lumOff val="60000"/>
                  </a:schemeClr>
                </a:solidFill>
              </a:rPr>
              <a:t> per manipulation technique</a:t>
            </a:r>
            <a:endParaRPr 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D6EC0-88B7-A54D-BD3B-5EDB77E1F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91" y="1664236"/>
            <a:ext cx="4634417" cy="27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361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CF40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Single-technique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1BB9C-4DE4-2E48-4C78-097F77881209}"/>
              </a:ext>
            </a:extLst>
          </p:cNvPr>
          <p:cNvSpPr txBox="1"/>
          <p:nvPr/>
        </p:nvSpPr>
        <p:spPr>
          <a:xfrm>
            <a:off x="1447381" y="3933041"/>
            <a:ext cx="58793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chemeClr val="bg2">
                    <a:lumMod val="40000"/>
                    <a:lumOff val="60000"/>
                  </a:schemeClr>
                </a:solidFill>
              </a:rPr>
              <a:t>Classification </a:t>
            </a:r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accuracy</a:t>
            </a:r>
            <a:r>
              <a:rPr lang="fr-FR">
                <a:solidFill>
                  <a:schemeClr val="bg2">
                    <a:lumMod val="40000"/>
                    <a:lumOff val="60000"/>
                  </a:schemeClr>
                </a:solidFill>
              </a:rPr>
              <a:t> per manipulation technique</a:t>
            </a:r>
            <a:endParaRPr 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CD073-3ABD-ABC3-993C-1437879BF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000455"/>
              </p:ext>
            </p:extLst>
          </p:nvPr>
        </p:nvGraphicFramePr>
        <p:xfrm>
          <a:off x="1376593" y="1948078"/>
          <a:ext cx="6497827" cy="179398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299277">
                  <a:extLst>
                    <a:ext uri="{9D8B030D-6E8A-4147-A177-3AD203B41FA5}">
                      <a16:colId xmlns:a16="http://schemas.microsoft.com/office/drawing/2014/main" val="107488651"/>
                    </a:ext>
                  </a:extLst>
                </a:gridCol>
                <a:gridCol w="1299277">
                  <a:extLst>
                    <a:ext uri="{9D8B030D-6E8A-4147-A177-3AD203B41FA5}">
                      <a16:colId xmlns:a16="http://schemas.microsoft.com/office/drawing/2014/main" val="1984127483"/>
                    </a:ext>
                  </a:extLst>
                </a:gridCol>
                <a:gridCol w="1299277">
                  <a:extLst>
                    <a:ext uri="{9D8B030D-6E8A-4147-A177-3AD203B41FA5}">
                      <a16:colId xmlns:a16="http://schemas.microsoft.com/office/drawing/2014/main" val="1282324143"/>
                    </a:ext>
                  </a:extLst>
                </a:gridCol>
                <a:gridCol w="1299998">
                  <a:extLst>
                    <a:ext uri="{9D8B030D-6E8A-4147-A177-3AD203B41FA5}">
                      <a16:colId xmlns:a16="http://schemas.microsoft.com/office/drawing/2014/main" val="1146730689"/>
                    </a:ext>
                  </a:extLst>
                </a:gridCol>
                <a:gridCol w="1299998">
                  <a:extLst>
                    <a:ext uri="{9D8B030D-6E8A-4147-A177-3AD203B41FA5}">
                      <a16:colId xmlns:a16="http://schemas.microsoft.com/office/drawing/2014/main" val="2759137884"/>
                    </a:ext>
                  </a:extLst>
                </a:gridCol>
              </a:tblGrid>
              <a:tr h="606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Model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Deepfakes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Face2Face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FaceSwap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Cross-Dataset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6521167"/>
                  </a:ext>
                </a:extLst>
              </a:tr>
              <a:tr h="2900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Paper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74,29%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62,14%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72,86%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69,76%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463649"/>
                  </a:ext>
                </a:extLst>
              </a:tr>
              <a:tr h="2900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Revelio RBF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68.21%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57.14%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65.35%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63.56%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574744"/>
                  </a:ext>
                </a:extLst>
              </a:tr>
              <a:tr h="606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Revelio Linear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78.21%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Not Covered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73.21%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75.71%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711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747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latin typeface="Fira Sans Medium" panose="020B0603050000020004" pitchFamily="34" charset="0"/>
                <a:ea typeface="Fira Sans Medium"/>
                <a:sym typeface="Fira Sans Medium"/>
              </a:rPr>
              <a:t>CF40 Experimental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4B67-7EBE-5523-D863-DAC805A95802}"/>
              </a:ext>
            </a:extLst>
          </p:cNvPr>
          <p:cNvSpPr txBox="1"/>
          <p:nvPr/>
        </p:nvSpPr>
        <p:spPr>
          <a:xfrm>
            <a:off x="650326" y="1133146"/>
            <a:ext cx="7473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Multiple-technique scenario (Combining binary classifiers)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1BB9C-4DE4-2E48-4C78-097F77881209}"/>
              </a:ext>
            </a:extLst>
          </p:cNvPr>
          <p:cNvSpPr txBox="1"/>
          <p:nvPr/>
        </p:nvSpPr>
        <p:spPr>
          <a:xfrm>
            <a:off x="1561132" y="3426720"/>
            <a:ext cx="58793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The accuracy of multiple technique classification using binary classifiers.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88E04C-4310-B13E-2A9C-27C364A2E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40359"/>
              </p:ext>
            </p:extLst>
          </p:nvPr>
        </p:nvGraphicFramePr>
        <p:xfrm>
          <a:off x="1293466" y="2310490"/>
          <a:ext cx="6414699" cy="1012748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37759">
                  <a:extLst>
                    <a:ext uri="{9D8B030D-6E8A-4147-A177-3AD203B41FA5}">
                      <a16:colId xmlns:a16="http://schemas.microsoft.com/office/drawing/2014/main" val="1113636912"/>
                    </a:ext>
                  </a:extLst>
                </a:gridCol>
                <a:gridCol w="2138470">
                  <a:extLst>
                    <a:ext uri="{9D8B030D-6E8A-4147-A177-3AD203B41FA5}">
                      <a16:colId xmlns:a16="http://schemas.microsoft.com/office/drawing/2014/main" val="298843057"/>
                    </a:ext>
                  </a:extLst>
                </a:gridCol>
                <a:gridCol w="2138470">
                  <a:extLst>
                    <a:ext uri="{9D8B030D-6E8A-4147-A177-3AD203B41FA5}">
                      <a16:colId xmlns:a16="http://schemas.microsoft.com/office/drawing/2014/main" val="4112661307"/>
                    </a:ext>
                  </a:extLst>
                </a:gridCol>
              </a:tblGrid>
              <a:tr h="506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False Positive Rate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False Negative Rate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Accuracy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4815380"/>
                  </a:ext>
                </a:extLst>
              </a:tr>
              <a:tr h="506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34.57%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15.35%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75.23%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5411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896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27F4C-4533-843C-D8F9-082DF68AA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3" name="Google Shape;4465;p39">
            <a:extLst>
              <a:ext uri="{FF2B5EF4-FFF2-40B4-BE49-F238E27FC236}">
                <a16:creationId xmlns:a16="http://schemas.microsoft.com/office/drawing/2014/main" id="{A431AE86-E247-A4EF-EA84-17BA895E1848}"/>
              </a:ext>
            </a:extLst>
          </p:cNvPr>
          <p:cNvSpPr/>
          <p:nvPr/>
        </p:nvSpPr>
        <p:spPr>
          <a:xfrm>
            <a:off x="4513970" y="10722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466;p39">
            <a:extLst>
              <a:ext uri="{FF2B5EF4-FFF2-40B4-BE49-F238E27FC236}">
                <a16:creationId xmlns:a16="http://schemas.microsoft.com/office/drawing/2014/main" id="{F1C8153D-C833-BE16-7ACE-C25A1C8644B5}"/>
              </a:ext>
            </a:extLst>
          </p:cNvPr>
          <p:cNvSpPr/>
          <p:nvPr/>
        </p:nvSpPr>
        <p:spPr>
          <a:xfrm>
            <a:off x="4513970" y="10722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4485;p39">
            <a:extLst>
              <a:ext uri="{FF2B5EF4-FFF2-40B4-BE49-F238E27FC236}">
                <a16:creationId xmlns:a16="http://schemas.microsoft.com/office/drawing/2014/main" id="{2DEEEFBF-7AF8-AC4F-6348-7B928CC66A47}"/>
              </a:ext>
            </a:extLst>
          </p:cNvPr>
          <p:cNvGrpSpPr/>
          <p:nvPr/>
        </p:nvGrpSpPr>
        <p:grpSpPr>
          <a:xfrm>
            <a:off x="3260330" y="1317656"/>
            <a:ext cx="2623340" cy="2506359"/>
            <a:chOff x="7411910" y="2804383"/>
            <a:chExt cx="1071627" cy="1168920"/>
          </a:xfrm>
        </p:grpSpPr>
        <p:sp>
          <p:nvSpPr>
            <p:cNvPr id="6" name="Google Shape;4486;p39">
              <a:extLst>
                <a:ext uri="{FF2B5EF4-FFF2-40B4-BE49-F238E27FC236}">
                  <a16:creationId xmlns:a16="http://schemas.microsoft.com/office/drawing/2014/main" id="{9238CD67-D87B-4366-0FC6-26CAE0BDA1D6}"/>
                </a:ext>
              </a:extLst>
            </p:cNvPr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7;p39">
              <a:extLst>
                <a:ext uri="{FF2B5EF4-FFF2-40B4-BE49-F238E27FC236}">
                  <a16:creationId xmlns:a16="http://schemas.microsoft.com/office/drawing/2014/main" id="{73A57D34-2D37-B64C-F0A0-597CF854A841}"/>
                </a:ext>
              </a:extLst>
            </p:cNvPr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89;p39">
              <a:extLst>
                <a:ext uri="{FF2B5EF4-FFF2-40B4-BE49-F238E27FC236}">
                  <a16:creationId xmlns:a16="http://schemas.microsoft.com/office/drawing/2014/main" id="{BCFD9614-8AB2-F500-1E78-284BA50BF49F}"/>
                </a:ext>
              </a:extLst>
            </p:cNvPr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90;p39">
              <a:extLst>
                <a:ext uri="{FF2B5EF4-FFF2-40B4-BE49-F238E27FC236}">
                  <a16:creationId xmlns:a16="http://schemas.microsoft.com/office/drawing/2014/main" id="{88A6CA26-9D05-0A22-AF7F-2C054B24E576}"/>
                </a:ext>
              </a:extLst>
            </p:cNvPr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91;p39">
              <a:extLst>
                <a:ext uri="{FF2B5EF4-FFF2-40B4-BE49-F238E27FC236}">
                  <a16:creationId xmlns:a16="http://schemas.microsoft.com/office/drawing/2014/main" id="{288B5ADE-DB0A-44ED-170C-C900887146B3}"/>
                </a:ext>
              </a:extLst>
            </p:cNvPr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92;p39">
              <a:extLst>
                <a:ext uri="{FF2B5EF4-FFF2-40B4-BE49-F238E27FC236}">
                  <a16:creationId xmlns:a16="http://schemas.microsoft.com/office/drawing/2014/main" id="{80F22017-4339-BDDD-17A4-6391089304CE}"/>
                </a:ext>
              </a:extLst>
            </p:cNvPr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93;p39">
              <a:extLst>
                <a:ext uri="{FF2B5EF4-FFF2-40B4-BE49-F238E27FC236}">
                  <a16:creationId xmlns:a16="http://schemas.microsoft.com/office/drawing/2014/main" id="{56D7A0FA-664A-9393-5788-8E22ACC89BF7}"/>
                </a:ext>
              </a:extLst>
            </p:cNvPr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94;p39">
              <a:extLst>
                <a:ext uri="{FF2B5EF4-FFF2-40B4-BE49-F238E27FC236}">
                  <a16:creationId xmlns:a16="http://schemas.microsoft.com/office/drawing/2014/main" id="{51F6353F-E2A0-332E-C5AE-63B472E68457}"/>
                </a:ext>
              </a:extLst>
            </p:cNvPr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95;p39">
              <a:extLst>
                <a:ext uri="{FF2B5EF4-FFF2-40B4-BE49-F238E27FC236}">
                  <a16:creationId xmlns:a16="http://schemas.microsoft.com/office/drawing/2014/main" id="{0A70B789-8027-0686-18EA-B38DFD5C3B94}"/>
                </a:ext>
              </a:extLst>
            </p:cNvPr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96;p39">
              <a:extLst>
                <a:ext uri="{FF2B5EF4-FFF2-40B4-BE49-F238E27FC236}">
                  <a16:creationId xmlns:a16="http://schemas.microsoft.com/office/drawing/2014/main" id="{0A7F73B5-5C09-C651-02B8-C37AD28B75FB}"/>
                </a:ext>
              </a:extLst>
            </p:cNvPr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97;p39">
              <a:extLst>
                <a:ext uri="{FF2B5EF4-FFF2-40B4-BE49-F238E27FC236}">
                  <a16:creationId xmlns:a16="http://schemas.microsoft.com/office/drawing/2014/main" id="{EE761D86-2A9E-A4D8-783F-4F60397DA3A7}"/>
                </a:ext>
              </a:extLst>
            </p:cNvPr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98;p39">
              <a:extLst>
                <a:ext uri="{FF2B5EF4-FFF2-40B4-BE49-F238E27FC236}">
                  <a16:creationId xmlns:a16="http://schemas.microsoft.com/office/drawing/2014/main" id="{9D35A288-3FCA-FBEB-0CFE-390F0912FC46}"/>
                </a:ext>
              </a:extLst>
            </p:cNvPr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99;p39">
              <a:extLst>
                <a:ext uri="{FF2B5EF4-FFF2-40B4-BE49-F238E27FC236}">
                  <a16:creationId xmlns:a16="http://schemas.microsoft.com/office/drawing/2014/main" id="{BBD17806-1A6D-C07F-A090-8B2401F46510}"/>
                </a:ext>
              </a:extLst>
            </p:cNvPr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00;p39">
              <a:extLst>
                <a:ext uri="{FF2B5EF4-FFF2-40B4-BE49-F238E27FC236}">
                  <a16:creationId xmlns:a16="http://schemas.microsoft.com/office/drawing/2014/main" id="{BCD3DFA4-4744-3B84-207F-96E221FF17DD}"/>
                </a:ext>
              </a:extLst>
            </p:cNvPr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01;p39">
              <a:extLst>
                <a:ext uri="{FF2B5EF4-FFF2-40B4-BE49-F238E27FC236}">
                  <a16:creationId xmlns:a16="http://schemas.microsoft.com/office/drawing/2014/main" id="{DC30B5D6-B9D0-E4B6-0962-9C74D2508105}"/>
                </a:ext>
              </a:extLst>
            </p:cNvPr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02;p39">
              <a:extLst>
                <a:ext uri="{FF2B5EF4-FFF2-40B4-BE49-F238E27FC236}">
                  <a16:creationId xmlns:a16="http://schemas.microsoft.com/office/drawing/2014/main" id="{74702935-AAD5-B9C7-66AE-83289D6FCBA4}"/>
                </a:ext>
              </a:extLst>
            </p:cNvPr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560;p39">
            <a:extLst>
              <a:ext uri="{FF2B5EF4-FFF2-40B4-BE49-F238E27FC236}">
                <a16:creationId xmlns:a16="http://schemas.microsoft.com/office/drawing/2014/main" id="{41A894C5-45D2-74AF-83AB-167E4DE61728}"/>
              </a:ext>
            </a:extLst>
          </p:cNvPr>
          <p:cNvSpPr txBox="1"/>
          <p:nvPr/>
        </p:nvSpPr>
        <p:spPr>
          <a:xfrm>
            <a:off x="1529170" y="4015912"/>
            <a:ext cx="5968796" cy="56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600">
                <a:latin typeface="Fira Sans Medium"/>
                <a:ea typeface="Fira Sans Medium"/>
                <a:cs typeface="Fira Sans Medium"/>
              </a:rPr>
              <a:t>Frequency Domain Analysis</a:t>
            </a:r>
          </a:p>
        </p:txBody>
      </p:sp>
      <p:pic>
        <p:nvPicPr>
          <p:cNvPr id="23" name="Picture 2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80612352-85D3-DD5D-FB5F-77C5006D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62" y="1665233"/>
            <a:ext cx="1816976" cy="18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20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Problem Definition</a:t>
            </a:r>
            <a:endParaRPr lang="en-US" sz="1600">
              <a:latin typeface="Fira Sans Medium"/>
            </a:endParaRPr>
          </a:p>
          <a:p>
            <a:endParaRPr lang="en-US" sz="18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GANs Neural Networks are used widely in image and video sequence generation.</a:t>
            </a:r>
          </a:p>
          <a:p>
            <a:pPr marL="285750" indent="-285750">
              <a:buChar char="•"/>
            </a:pPr>
            <a:endParaRPr lang="en-US" sz="16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GAN networks are used to generate deep fake images or videos.</a:t>
            </a:r>
          </a:p>
          <a:p>
            <a:pPr marL="285750" indent="-285750">
              <a:buChar char="•"/>
            </a:pPr>
            <a:endParaRPr lang="en-US" sz="16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The main problem is that it fails to reproduce image spectral distribution, especially the higher frequencies.</a:t>
            </a:r>
          </a:p>
        </p:txBody>
      </p:sp>
      <p:pic>
        <p:nvPicPr>
          <p:cNvPr id="24" name="Picture 24" descr="A colorful squares with a grid&#10;&#10;Description automatically generated">
            <a:extLst>
              <a:ext uri="{FF2B5EF4-FFF2-40B4-BE49-F238E27FC236}">
                <a16:creationId xmlns:a16="http://schemas.microsoft.com/office/drawing/2014/main" id="{21F7E609-33D2-A802-1A50-C3CC584A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986" y="1285023"/>
            <a:ext cx="2743200" cy="2392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DDD561-AD07-00B4-057B-A3C91D2700E2}"/>
              </a:ext>
            </a:extLst>
          </p:cNvPr>
          <p:cNvSpPr txBox="1"/>
          <p:nvPr/>
        </p:nvSpPr>
        <p:spPr>
          <a:xfrm>
            <a:off x="5657849" y="394729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Up-sampling process</a:t>
            </a:r>
          </a:p>
        </p:txBody>
      </p:sp>
    </p:spTree>
    <p:extLst>
      <p:ext uri="{BB962C8B-B14F-4D97-AF65-F5344CB8AC3E}">
        <p14:creationId xmlns:p14="http://schemas.microsoft.com/office/powerpoint/2010/main" val="400570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Problem Definition</a:t>
            </a:r>
            <a:endParaRPr lang="en-US" sz="1600">
              <a:latin typeface="Fira Sans Medium"/>
            </a:endParaRPr>
          </a:p>
        </p:txBody>
      </p:sp>
      <p:pic>
        <p:nvPicPr>
          <p:cNvPr id="8" name="Picture 8" descr="A diagram of a diagram of a fake image&#10;&#10;Description automatically generated">
            <a:extLst>
              <a:ext uri="{FF2B5EF4-FFF2-40B4-BE49-F238E27FC236}">
                <a16:creationId xmlns:a16="http://schemas.microsoft.com/office/drawing/2014/main" id="{159EAA50-D0CD-ADC1-A0E1-5CD5E687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215" y="1414174"/>
            <a:ext cx="5550164" cy="2618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A064B-EEDC-9973-7079-A2E0A77B2FFD}"/>
              </a:ext>
            </a:extLst>
          </p:cNvPr>
          <p:cNvSpPr txBox="1"/>
          <p:nvPr/>
        </p:nvSpPr>
        <p:spPr>
          <a:xfrm>
            <a:off x="3115660" y="4238953"/>
            <a:ext cx="3019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GANs neural networks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900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Motivation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BAEF-EFCA-AC60-B476-E1E262048429}"/>
              </a:ext>
            </a:extLst>
          </p:cNvPr>
          <p:cNvSpPr txBox="1"/>
          <p:nvPr/>
        </p:nvSpPr>
        <p:spPr>
          <a:xfrm>
            <a:off x="717400" y="1417588"/>
            <a:ext cx="4211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Fake videos can be used in fake news, politics, adult content, blackmailing, financial fraud and more.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Many people are now afraid from just sharing their picture on the internet.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Detecting and fighting spread of fake content became so important.</a:t>
            </a:r>
          </a:p>
        </p:txBody>
      </p:sp>
      <p:pic>
        <p:nvPicPr>
          <p:cNvPr id="1026" name="Picture 2" descr="Impersonation | Media Manipulation Casebook">
            <a:extLst>
              <a:ext uri="{FF2B5EF4-FFF2-40B4-BE49-F238E27FC236}">
                <a16:creationId xmlns:a16="http://schemas.microsoft.com/office/drawing/2014/main" id="{6D241698-171A-6B80-DD0D-3B43214E1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92" y="15001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1588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Problem Definition</a:t>
            </a:r>
            <a:endParaRPr lang="en-US" sz="1600">
              <a:latin typeface="Fira Sans Medium"/>
            </a:endParaRPr>
          </a:p>
        </p:txBody>
      </p:sp>
      <p:pic>
        <p:nvPicPr>
          <p:cNvPr id="4" name="Picture 4" descr="A diagram of a blue square with arrows&#10;&#10;Description automatically generated">
            <a:extLst>
              <a:ext uri="{FF2B5EF4-FFF2-40B4-BE49-F238E27FC236}">
                <a16:creationId xmlns:a16="http://schemas.microsoft.com/office/drawing/2014/main" id="{2845C496-ED63-F109-298A-3030AA7E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35" y="1713061"/>
            <a:ext cx="5746531" cy="2458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FAA243-B49D-C4A6-BF28-45401D212778}"/>
              </a:ext>
            </a:extLst>
          </p:cNvPr>
          <p:cNvSpPr txBox="1"/>
          <p:nvPr/>
        </p:nvSpPr>
        <p:spPr>
          <a:xfrm>
            <a:off x="2321471" y="4355223"/>
            <a:ext cx="45168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Difference between FD for real image and fake image</a:t>
            </a:r>
          </a:p>
        </p:txBody>
      </p:sp>
    </p:spTree>
    <p:extLst>
      <p:ext uri="{BB962C8B-B14F-4D97-AF65-F5344CB8AC3E}">
        <p14:creationId xmlns:p14="http://schemas.microsoft.com/office/powerpoint/2010/main" val="1233952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Functional Description</a:t>
            </a:r>
            <a:endParaRPr lang="en-US" sz="1600">
              <a:latin typeface="Fira Sans Medium"/>
            </a:endParaRPr>
          </a:p>
        </p:txBody>
      </p:sp>
      <p:pic>
        <p:nvPicPr>
          <p:cNvPr id="4" name="Picture 4" descr="A diagram of a complex process&#10;&#10;Description automatically generated">
            <a:extLst>
              <a:ext uri="{FF2B5EF4-FFF2-40B4-BE49-F238E27FC236}">
                <a16:creationId xmlns:a16="http://schemas.microsoft.com/office/drawing/2014/main" id="{1091D831-51E3-7318-E668-372C473E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0" y="1911608"/>
            <a:ext cx="7729046" cy="1395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7E600-201A-C991-C17D-1D3483691F18}"/>
              </a:ext>
            </a:extLst>
          </p:cNvPr>
          <p:cNvSpPr txBox="1"/>
          <p:nvPr/>
        </p:nvSpPr>
        <p:spPr>
          <a:xfrm>
            <a:off x="3076246" y="3480237"/>
            <a:ext cx="32279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Frequency Domain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1487506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30"/>
          <p:cNvGrpSpPr/>
          <p:nvPr/>
        </p:nvGrpSpPr>
        <p:grpSpPr>
          <a:xfrm>
            <a:off x="663334" y="1287654"/>
            <a:ext cx="7817348" cy="3215937"/>
            <a:chOff x="602300" y="1815975"/>
            <a:chExt cx="6397175" cy="2631700"/>
          </a:xfrm>
        </p:grpSpPr>
        <p:sp>
          <p:nvSpPr>
            <p:cNvPr id="2590" name="Google Shape;2590;p30"/>
            <p:cNvSpPr/>
            <p:nvPr/>
          </p:nvSpPr>
          <p:spPr>
            <a:xfrm>
              <a:off x="713150" y="3083500"/>
              <a:ext cx="6218250" cy="5545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023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8704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1340200" y="3029675"/>
              <a:ext cx="163900" cy="163900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1348900" y="3046700"/>
              <a:ext cx="146500" cy="130325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1352875" y="3070050"/>
              <a:ext cx="133025" cy="106950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9063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1010850" y="1920475"/>
              <a:ext cx="821025" cy="821050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39592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4063725" y="1920475"/>
              <a:ext cx="821050" cy="821050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5486475" y="3263225"/>
              <a:ext cx="1030050" cy="1184450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5909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2433575" y="3263225"/>
              <a:ext cx="1030850" cy="1184450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25388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1386125" y="32632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1386125" y="33930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1386125" y="35221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1386125" y="36519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1366325" y="2055850"/>
              <a:ext cx="101375" cy="100575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1157300" y="2091475"/>
              <a:ext cx="518625" cy="517825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1150175" y="2083575"/>
              <a:ext cx="532875" cy="532850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1413825" y="2153250"/>
              <a:ext cx="5575" cy="30100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1413825" y="2517425"/>
              <a:ext cx="5575" cy="3090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1583250" y="2348000"/>
              <a:ext cx="30900" cy="5575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1219050" y="2348000"/>
              <a:ext cx="30925" cy="5575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1534950" y="2212025"/>
              <a:ext cx="24575" cy="23175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1273700" y="2465850"/>
              <a:ext cx="24550" cy="22900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1531800" y="2469325"/>
              <a:ext cx="23775" cy="23400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1277650" y="2208075"/>
              <a:ext cx="23775" cy="23375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1569800" y="2272475"/>
              <a:ext cx="29325" cy="14900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1234100" y="2413400"/>
              <a:ext cx="29325" cy="15375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1479550" y="2503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1337825" y="2167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1569000" y="2415000"/>
              <a:ext cx="29325" cy="1567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1234900" y="2270100"/>
              <a:ext cx="29325" cy="15700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1335450" y="2503175"/>
              <a:ext cx="16650" cy="28850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481125" y="2168750"/>
              <a:ext cx="15850" cy="29150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94825" y="2237150"/>
              <a:ext cx="43575" cy="191625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397200" y="2331375"/>
              <a:ext cx="38825" cy="38025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1405900" y="23400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1340200" y="2032900"/>
              <a:ext cx="152025" cy="2932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1366325" y="2062200"/>
              <a:ext cx="101375" cy="11900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2855550" y="3039150"/>
              <a:ext cx="186875" cy="170050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2874575" y="3056275"/>
              <a:ext cx="148850" cy="135250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2876950" y="3081125"/>
              <a:ext cx="137775" cy="110775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292522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292522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92522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292522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4385975" y="3022550"/>
              <a:ext cx="176575" cy="1765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4404175" y="3039975"/>
              <a:ext cx="140175" cy="14095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4399425" y="3066100"/>
              <a:ext cx="143325" cy="115025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4442975" y="32632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442975" y="33930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4442975" y="35221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4442975" y="36519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909250" y="3022550"/>
              <a:ext cx="183700" cy="183700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928250" y="3040750"/>
              <a:ext cx="146500" cy="14650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923500" y="3067675"/>
              <a:ext cx="148875" cy="120100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596467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6467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6467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6467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762000" y="3725600"/>
              <a:ext cx="479000" cy="424375"/>
            </a:xfrm>
            <a:custGeom>
              <a:avLst/>
              <a:gdLst/>
              <a:ahLst/>
              <a:cxnLst/>
              <a:rect l="l" t="t" r="r" b="b"/>
              <a:pathLst>
                <a:path w="19160" h="16975" extrusionOk="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17175" y="3792100"/>
              <a:ext cx="92650" cy="91875"/>
            </a:xfrm>
            <a:custGeom>
              <a:avLst/>
              <a:gdLst/>
              <a:ahLst/>
              <a:cxnLst/>
              <a:rect l="l" t="t" r="r" b="b"/>
              <a:pathLst>
                <a:path w="3706" h="3675" extrusionOk="0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55975" y="3779425"/>
              <a:ext cx="14275" cy="27750"/>
            </a:xfrm>
            <a:custGeom>
              <a:avLst/>
              <a:gdLst/>
              <a:ahLst/>
              <a:cxnLst/>
              <a:rect l="l" t="t" r="r" b="b"/>
              <a:pathLst>
                <a:path w="571" h="1110" extrusionOk="0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27450" y="3783400"/>
              <a:ext cx="26150" cy="31700"/>
            </a:xfrm>
            <a:custGeom>
              <a:avLst/>
              <a:gdLst/>
              <a:ahLst/>
              <a:cxnLst/>
              <a:rect l="l" t="t" r="r" b="b"/>
              <a:pathLst>
                <a:path w="1046" h="1268" extrusionOk="0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08450" y="38024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04500" y="38309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08450" y="38475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27450" y="3860975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55975" y="3868900"/>
              <a:ext cx="15050" cy="27725"/>
            </a:xfrm>
            <a:custGeom>
              <a:avLst/>
              <a:gdLst/>
              <a:ahLst/>
              <a:cxnLst/>
              <a:rect l="l" t="t" r="r" b="b"/>
              <a:pathLst>
                <a:path w="602" h="1109" extrusionOk="0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2600" y="3861775"/>
              <a:ext cx="26925" cy="30900"/>
            </a:xfrm>
            <a:custGeom>
              <a:avLst/>
              <a:gdLst/>
              <a:ahLst/>
              <a:cxnLst/>
              <a:rect l="l" t="t" r="r" b="b"/>
              <a:pathLst>
                <a:path w="1077" h="1236" extrusionOk="0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86050" y="38467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93975" y="3830900"/>
              <a:ext cx="27725" cy="14275"/>
            </a:xfrm>
            <a:custGeom>
              <a:avLst/>
              <a:gdLst/>
              <a:ahLst/>
              <a:cxnLst/>
              <a:rect l="l" t="t" r="r" b="b"/>
              <a:pathLst>
                <a:path w="1109" h="571" extrusionOk="0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86050" y="38016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1800" y="3783400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069975" y="3868900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096100" y="3860200"/>
              <a:ext cx="10325" cy="19025"/>
            </a:xfrm>
            <a:custGeom>
              <a:avLst/>
              <a:gdLst/>
              <a:ahLst/>
              <a:cxnLst/>
              <a:rect l="l" t="t" r="r" b="b"/>
              <a:pathLst>
                <a:path w="413" h="761" extrusionOk="0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077100" y="3863350"/>
              <a:ext cx="18225" cy="20625"/>
            </a:xfrm>
            <a:custGeom>
              <a:avLst/>
              <a:gdLst/>
              <a:ahLst/>
              <a:cxnLst/>
              <a:rect l="l" t="t" r="r" b="b"/>
              <a:pathLst>
                <a:path w="729" h="825" extrusionOk="0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064425" y="3876025"/>
              <a:ext cx="21400" cy="18225"/>
            </a:xfrm>
            <a:custGeom>
              <a:avLst/>
              <a:gdLst/>
              <a:ahLst/>
              <a:cxnLst/>
              <a:rect l="l" t="t" r="r" b="b"/>
              <a:pathLst>
                <a:path w="856" h="729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06127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06442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077100" y="391560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096900" y="3921150"/>
              <a:ext cx="9525" cy="19025"/>
            </a:xfrm>
            <a:custGeom>
              <a:avLst/>
              <a:gdLst/>
              <a:ahLst/>
              <a:cxnLst/>
              <a:rect l="l" t="t" r="r" b="b"/>
              <a:pathLst>
                <a:path w="38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107175" y="3915600"/>
              <a:ext cx="18250" cy="21425"/>
            </a:xfrm>
            <a:custGeom>
              <a:avLst/>
              <a:gdLst/>
              <a:ahLst/>
              <a:cxnLst/>
              <a:rect l="l" t="t" r="r" b="b"/>
              <a:pathLst>
                <a:path w="730" h="857" extrusionOk="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11747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12222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116675" y="3876025"/>
              <a:ext cx="21400" cy="17450"/>
            </a:xfrm>
            <a:custGeom>
              <a:avLst/>
              <a:gdLst/>
              <a:ahLst/>
              <a:cxnLst/>
              <a:rect l="l" t="t" r="r" b="b"/>
              <a:pathLst>
                <a:path w="856" h="698" extrusionOk="0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107175" y="3862575"/>
              <a:ext cx="18250" cy="21400"/>
            </a:xfrm>
            <a:custGeom>
              <a:avLst/>
              <a:gdLst/>
              <a:ahLst/>
              <a:cxnLst/>
              <a:rect l="l" t="t" r="r" b="b"/>
              <a:pathLst>
                <a:path w="730" h="856" extrusionOk="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3375" y="3924325"/>
              <a:ext cx="50700" cy="51475"/>
            </a:xfrm>
            <a:custGeom>
              <a:avLst/>
              <a:gdLst/>
              <a:ahLst/>
              <a:cxnLst/>
              <a:rect l="l" t="t" r="r" b="b"/>
              <a:pathLst>
                <a:path w="2028" h="2059" extrusionOk="0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94750" y="3917975"/>
              <a:ext cx="7950" cy="15075"/>
            </a:xfrm>
            <a:custGeom>
              <a:avLst/>
              <a:gdLst/>
              <a:ahLst/>
              <a:cxnLst/>
              <a:rect l="l" t="t" r="r" b="b"/>
              <a:pathLst>
                <a:path w="318" h="603" extrusionOk="0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8925" y="3920350"/>
              <a:ext cx="15075" cy="17450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6862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66250" y="3945700"/>
              <a:ext cx="15875" cy="8725"/>
            </a:xfrm>
            <a:custGeom>
              <a:avLst/>
              <a:gdLst/>
              <a:ahLst/>
              <a:cxnLst/>
              <a:rect l="l" t="t" r="r" b="b"/>
              <a:pathLst>
                <a:path w="635" h="349" extrusionOk="0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68625" y="3955200"/>
              <a:ext cx="17450" cy="15075"/>
            </a:xfrm>
            <a:custGeom>
              <a:avLst/>
              <a:gdLst/>
              <a:ahLst/>
              <a:cxnLst/>
              <a:rect l="l" t="t" r="r" b="b"/>
              <a:pathLst>
                <a:path w="698" h="603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8925" y="3963125"/>
              <a:ext cx="15075" cy="17425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5994750" y="3967075"/>
              <a:ext cx="8750" cy="15075"/>
            </a:xfrm>
            <a:custGeom>
              <a:avLst/>
              <a:gdLst/>
              <a:ahLst/>
              <a:cxnLst/>
              <a:rect l="l" t="t" r="r" b="b"/>
              <a:pathLst>
                <a:path w="350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004250" y="3962325"/>
              <a:ext cx="14275" cy="17450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012175" y="3954400"/>
              <a:ext cx="16650" cy="15075"/>
            </a:xfrm>
            <a:custGeom>
              <a:avLst/>
              <a:gdLst/>
              <a:ahLst/>
              <a:cxnLst/>
              <a:rect l="l" t="t" r="r" b="b"/>
              <a:pathLst>
                <a:path w="666" h="603" extrusionOk="0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016125" y="3945700"/>
              <a:ext cx="15075" cy="7950"/>
            </a:xfrm>
            <a:custGeom>
              <a:avLst/>
              <a:gdLst/>
              <a:ahLst/>
              <a:cxnLst/>
              <a:rect l="l" t="t" r="r" b="b"/>
              <a:pathLst>
                <a:path w="603" h="318" extrusionOk="0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01137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003475" y="3919575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extrusionOk="0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5999500" y="3787350"/>
              <a:ext cx="241500" cy="362625"/>
            </a:xfrm>
            <a:custGeom>
              <a:avLst/>
              <a:gdLst/>
              <a:ahLst/>
              <a:cxnLst/>
              <a:rect l="l" t="t" r="r" b="b"/>
              <a:pathLst>
                <a:path w="9660" h="14505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4247425" y="2196000"/>
              <a:ext cx="453675" cy="335700"/>
            </a:xfrm>
            <a:custGeom>
              <a:avLst/>
              <a:gdLst/>
              <a:ahLst/>
              <a:cxnLst/>
              <a:rect l="l" t="t" r="r" b="b"/>
              <a:pathLst>
                <a:path w="18147" h="13428" extrusionOk="0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4267200" y="2173775"/>
              <a:ext cx="209050" cy="334175"/>
            </a:xfrm>
            <a:custGeom>
              <a:avLst/>
              <a:gdLst/>
              <a:ahLst/>
              <a:cxnLst/>
              <a:rect l="l" t="t" r="r" b="b"/>
              <a:pathLst>
                <a:path w="8362" h="13367" extrusionOk="0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4287000" y="2151850"/>
              <a:ext cx="189250" cy="356100"/>
            </a:xfrm>
            <a:custGeom>
              <a:avLst/>
              <a:gdLst/>
              <a:ahLst/>
              <a:cxnLst/>
              <a:rect l="l" t="t" r="r" b="b"/>
              <a:pathLst>
                <a:path w="7570" h="14244" extrusionOk="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4309175" y="219915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4309175" y="2235575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4312350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4311550" y="231157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4311550" y="234720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4476225" y="2173825"/>
              <a:ext cx="209825" cy="334125"/>
            </a:xfrm>
            <a:custGeom>
              <a:avLst/>
              <a:gdLst/>
              <a:ahLst/>
              <a:cxnLst/>
              <a:rect l="l" t="t" r="r" b="b"/>
              <a:pathLst>
                <a:path w="8393" h="13365" extrusionOk="0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4476225" y="2151825"/>
              <a:ext cx="190050" cy="356125"/>
            </a:xfrm>
            <a:custGeom>
              <a:avLst/>
              <a:gdLst/>
              <a:ahLst/>
              <a:cxnLst/>
              <a:rect l="l" t="t" r="r" b="b"/>
              <a:pathLst>
                <a:path w="7602" h="14245" extrusionOk="0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4494425" y="2199150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4494425" y="2235575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4491275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4492050" y="2311575"/>
              <a:ext cx="149675" cy="55450"/>
            </a:xfrm>
            <a:custGeom>
              <a:avLst/>
              <a:gdLst/>
              <a:ahLst/>
              <a:cxnLst/>
              <a:rect l="l" t="t" r="r" b="b"/>
              <a:pathLst>
                <a:path w="5987" h="2218" extrusionOk="0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4492050" y="2347200"/>
              <a:ext cx="149675" cy="56250"/>
            </a:xfrm>
            <a:custGeom>
              <a:avLst/>
              <a:gdLst/>
              <a:ahLst/>
              <a:cxnLst/>
              <a:rect l="l" t="t" r="r" b="b"/>
              <a:pathLst>
                <a:path w="5987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473050" y="2151825"/>
              <a:ext cx="213000" cy="356125"/>
            </a:xfrm>
            <a:custGeom>
              <a:avLst/>
              <a:gdLst/>
              <a:ahLst/>
              <a:cxnLst/>
              <a:rect l="l" t="t" r="r" b="b"/>
              <a:pathLst>
                <a:path w="8520" h="14245" extrusionOk="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2821525" y="3877500"/>
              <a:ext cx="118775" cy="116525"/>
            </a:xfrm>
            <a:custGeom>
              <a:avLst/>
              <a:gdLst/>
              <a:ahLst/>
              <a:cxnLst/>
              <a:rect l="l" t="t" r="r" b="b"/>
              <a:pathLst>
                <a:path w="4751" h="4661" extrusionOk="0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2913350" y="3876025"/>
              <a:ext cx="169450" cy="300875"/>
            </a:xfrm>
            <a:custGeom>
              <a:avLst/>
              <a:gdLst/>
              <a:ahLst/>
              <a:cxnLst/>
              <a:rect l="l" t="t" r="r" b="b"/>
              <a:pathLst>
                <a:path w="6778" h="12035" extrusionOk="0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2912575" y="3785775"/>
              <a:ext cx="81575" cy="120350"/>
            </a:xfrm>
            <a:custGeom>
              <a:avLst/>
              <a:gdLst/>
              <a:ahLst/>
              <a:cxnLst/>
              <a:rect l="l" t="t" r="r" b="b"/>
              <a:pathLst>
                <a:path w="3263" h="4814" extrusionOk="0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2861900" y="3663250"/>
              <a:ext cx="186075" cy="127300"/>
            </a:xfrm>
            <a:custGeom>
              <a:avLst/>
              <a:gdLst/>
              <a:ahLst/>
              <a:cxnLst/>
              <a:rect l="l" t="t" r="r" b="b"/>
              <a:pathLst>
                <a:path w="7443" h="5092" extrusionOk="0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26980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30709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2944225" y="3663250"/>
              <a:ext cx="103750" cy="127300"/>
            </a:xfrm>
            <a:custGeom>
              <a:avLst/>
              <a:gdLst/>
              <a:ahLst/>
              <a:cxnLst/>
              <a:rect l="l" t="t" r="r" b="b"/>
              <a:pathLst>
                <a:path w="4150" h="5092" extrusionOk="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2951350" y="3825675"/>
              <a:ext cx="247850" cy="351225"/>
            </a:xfrm>
            <a:custGeom>
              <a:avLst/>
              <a:gdLst/>
              <a:ahLst/>
              <a:cxnLst/>
              <a:rect l="l" t="t" r="r" b="b"/>
              <a:pathLst>
                <a:path w="9914" h="14049" extrusionOk="0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>
                <a:latin typeface="Fira Sans Medium"/>
                <a:ea typeface="Fira Sans Medium"/>
                <a:cs typeface="Fira Sans Medium"/>
              </a:rPr>
              <a:t>Module Pipeline</a:t>
            </a: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Preprocessing</a:t>
            </a:r>
            <a:endParaRPr lang="en-US" sz="1800">
              <a:latin typeface="Fira Sans Medium"/>
              <a:ea typeface="Fira Sans Medium"/>
              <a:cs typeface="Fira Sans Medium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76433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DFT</a:t>
            </a:r>
            <a:endParaRPr lang="en-US" sz="1800">
              <a:latin typeface="Fira Sans Medium"/>
              <a:ea typeface="Fira Sans Medium"/>
              <a:cs typeface="Fira Sans Medium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195296" y="3643555"/>
            <a:ext cx="2447057" cy="40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Azimuthal Integration</a:t>
            </a:r>
            <a:endParaRPr lang="en-US" sz="1800">
              <a:latin typeface="Fira Sans Medium"/>
              <a:ea typeface="Fira Sans Medium"/>
              <a:cs typeface="Fira Sans Medium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95684" y="176433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Classification</a:t>
            </a:r>
            <a:endParaRPr lang="en-US" sz="1800">
              <a:latin typeface="Fira Sans Medium"/>
              <a:ea typeface="Fira Sans Medium"/>
              <a:cs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921C0-30A1-54FF-8C24-47B6834AA5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3921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Preprocessing</a:t>
            </a:r>
            <a:endParaRPr lang="en-US" sz="1600">
              <a:latin typeface="Fira Sans Medium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F4F22E4-FBBF-8E6F-8BD4-8B137119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14" y="1504162"/>
            <a:ext cx="6775231" cy="2698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1E6D6C-F3A1-97A1-98B2-2739AA38063B}"/>
              </a:ext>
            </a:extLst>
          </p:cNvPr>
          <p:cNvSpPr txBox="1"/>
          <p:nvPr/>
        </p:nvSpPr>
        <p:spPr>
          <a:xfrm>
            <a:off x="1815004" y="4246835"/>
            <a:ext cx="57386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Preprocessing pipeline consists of a face detection box and converting into grayscale </a:t>
            </a:r>
          </a:p>
        </p:txBody>
      </p:sp>
    </p:spTree>
    <p:extLst>
      <p:ext uri="{BB962C8B-B14F-4D97-AF65-F5344CB8AC3E}">
        <p14:creationId xmlns:p14="http://schemas.microsoft.com/office/powerpoint/2010/main" val="1244376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393743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DFT – Discrete Fourier Transform</a:t>
            </a:r>
          </a:p>
          <a:p>
            <a:endParaRPr lang="en-US" sz="18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Each video frame is converted to its spectral domain using the DFT equation</a:t>
            </a:r>
          </a:p>
        </p:txBody>
      </p:sp>
      <p:pic>
        <p:nvPicPr>
          <p:cNvPr id="4" name="Picture 5" descr="A diagram of a diagram of a blue square&#10;&#10;Description automatically generated">
            <a:extLst>
              <a:ext uri="{FF2B5EF4-FFF2-40B4-BE49-F238E27FC236}">
                <a16:creationId xmlns:a16="http://schemas.microsoft.com/office/drawing/2014/main" id="{04D2D950-7E4F-A839-544F-AD7C4DA7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2" y="1747068"/>
            <a:ext cx="3992616" cy="1767607"/>
          </a:xfrm>
          <a:prstGeom prst="rect">
            <a:avLst/>
          </a:prstGeom>
        </p:spPr>
      </p:pic>
      <p:pic>
        <p:nvPicPr>
          <p:cNvPr id="5" name="Picture 5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D7029A01-EF04-FBC3-E8DE-BB8A5BCF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9" y="2556810"/>
            <a:ext cx="3527534" cy="889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1F27B9-0409-77DB-95C7-CB8CE3F77635}"/>
              </a:ext>
            </a:extLst>
          </p:cNvPr>
          <p:cNvSpPr txBox="1"/>
          <p:nvPr/>
        </p:nvSpPr>
        <p:spPr>
          <a:xfrm>
            <a:off x="717331" y="3675336"/>
            <a:ext cx="35354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ira Sans Medium"/>
              </a:rPr>
              <a:t>Where the image size is </a:t>
            </a:r>
            <a:r>
              <a:rPr lang="en-US" i="1">
                <a:latin typeface="Fira Sans Medium"/>
              </a:rPr>
              <a:t>M * N</a:t>
            </a:r>
            <a:r>
              <a:rPr lang="en-US">
                <a:latin typeface="Fira Sans Medium"/>
              </a:rPr>
              <a:t>, and DFT matrix size equals the size of the image.</a:t>
            </a:r>
            <a:endParaRPr lang="en-US" i="1">
              <a:latin typeface="Fira Sans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D7280-02F8-16DB-9F20-3B11611F4E28}"/>
              </a:ext>
            </a:extLst>
          </p:cNvPr>
          <p:cNvSpPr txBox="1"/>
          <p:nvPr/>
        </p:nvSpPr>
        <p:spPr>
          <a:xfrm>
            <a:off x="5133646" y="3831020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25 video frames used to extract the spectral distribution of the video</a:t>
            </a:r>
          </a:p>
        </p:txBody>
      </p:sp>
    </p:spTree>
    <p:extLst>
      <p:ext uri="{BB962C8B-B14F-4D97-AF65-F5344CB8AC3E}">
        <p14:creationId xmlns:p14="http://schemas.microsoft.com/office/powerpoint/2010/main" val="3765462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3937438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DFT – Normalization</a:t>
            </a:r>
          </a:p>
          <a:p>
            <a:endParaRPr lang="en-US" sz="18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Spectral distribution is then normalized using log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F27B9-0409-77DB-95C7-CB8CE3F77635}"/>
              </a:ext>
            </a:extLst>
          </p:cNvPr>
          <p:cNvSpPr txBox="1"/>
          <p:nvPr/>
        </p:nvSpPr>
        <p:spPr>
          <a:xfrm>
            <a:off x="807983" y="3162957"/>
            <a:ext cx="35354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ira Sans Medium"/>
              </a:rPr>
              <a:t>Where the image size is </a:t>
            </a:r>
            <a:r>
              <a:rPr lang="en-US" i="1">
                <a:latin typeface="Fira Sans Medium"/>
              </a:rPr>
              <a:t>M * N</a:t>
            </a:r>
            <a:r>
              <a:rPr lang="en-US">
                <a:latin typeface="Fira Sans Medium"/>
              </a:rPr>
              <a:t>, and DFT matrix size equals the size of the image.</a:t>
            </a:r>
            <a:endParaRPr lang="en-US" i="1">
              <a:latin typeface="Fira Sans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D7280-02F8-16DB-9F20-3B11611F4E28}"/>
              </a:ext>
            </a:extLst>
          </p:cNvPr>
          <p:cNvSpPr txBox="1"/>
          <p:nvPr/>
        </p:nvSpPr>
        <p:spPr>
          <a:xfrm>
            <a:off x="5165177" y="320039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Normalization of the magnitude of the spectral domain</a:t>
            </a:r>
          </a:p>
        </p:txBody>
      </p:sp>
      <p:pic>
        <p:nvPicPr>
          <p:cNvPr id="9" name="Picture 5" descr="A black and white image of two people&#10;&#10;Description automatically generated">
            <a:extLst>
              <a:ext uri="{FF2B5EF4-FFF2-40B4-BE49-F238E27FC236}">
                <a16:creationId xmlns:a16="http://schemas.microsoft.com/office/drawing/2014/main" id="{FF853C42-7484-6CC0-D07D-74B7E864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44" y="1675812"/>
            <a:ext cx="3728545" cy="1212496"/>
          </a:xfrm>
          <a:prstGeom prst="rect">
            <a:avLst/>
          </a:prstGeom>
        </p:spPr>
      </p:pic>
      <p:pic>
        <p:nvPicPr>
          <p:cNvPr id="10" name="Picture 10" descr="A black text with a star and a symbol&#10;&#10;Description automatically generated">
            <a:extLst>
              <a:ext uri="{FF2B5EF4-FFF2-40B4-BE49-F238E27FC236}">
                <a16:creationId xmlns:a16="http://schemas.microsoft.com/office/drawing/2014/main" id="{F24F7326-4384-EBC9-6638-726728FE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2511206"/>
            <a:ext cx="3531476" cy="47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869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Azimuthal Integration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9F63B76-2211-6478-362E-6BD0C649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76" y="1595024"/>
            <a:ext cx="6881647" cy="2485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4D802-DA69-F8F3-D6C6-EDCF11C53AD0}"/>
              </a:ext>
            </a:extLst>
          </p:cNvPr>
          <p:cNvSpPr txBox="1"/>
          <p:nvPr/>
        </p:nvSpPr>
        <p:spPr>
          <a:xfrm>
            <a:off x="1133145" y="4223188"/>
            <a:ext cx="6369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Circles of different spatial frequencies are shown in the left figure, and the azimuthal radial integration for the figure is shown on the right.</a:t>
            </a:r>
          </a:p>
        </p:txBody>
      </p:sp>
    </p:spTree>
    <p:extLst>
      <p:ext uri="{BB962C8B-B14F-4D97-AF65-F5344CB8AC3E}">
        <p14:creationId xmlns:p14="http://schemas.microsoft.com/office/powerpoint/2010/main" val="5725995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Integration part</a:t>
            </a:r>
          </a:p>
          <a:p>
            <a:endParaRPr lang="en-US" sz="18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The integration is done by summing the total points on the current circle circumference.</a:t>
            </a:r>
            <a:endParaRPr lang="en-US" sz="1800">
              <a:latin typeface="Fira Sans Medium"/>
            </a:endParaRPr>
          </a:p>
        </p:txBody>
      </p:sp>
      <p:pic>
        <p:nvPicPr>
          <p:cNvPr id="5" name="Picture 5" descr="A black and red circle with a line and a straight line&#10;&#10;Description automatically generated">
            <a:extLst>
              <a:ext uri="{FF2B5EF4-FFF2-40B4-BE49-F238E27FC236}">
                <a16:creationId xmlns:a16="http://schemas.microsoft.com/office/drawing/2014/main" id="{4BAB33B6-EA60-5FC0-C1FB-56226983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407" y="1502003"/>
            <a:ext cx="2420007" cy="2368093"/>
          </a:xfrm>
          <a:prstGeom prst="rect">
            <a:avLst/>
          </a:prstGeom>
        </p:spPr>
      </p:pic>
      <p:pic>
        <p:nvPicPr>
          <p:cNvPr id="4" name="Picture 6" descr="A math equations and formulas&#10;&#10;Description automatically generated">
            <a:extLst>
              <a:ext uri="{FF2B5EF4-FFF2-40B4-BE49-F238E27FC236}">
                <a16:creationId xmlns:a16="http://schemas.microsoft.com/office/drawing/2014/main" id="{2A731174-950F-BFCB-770E-ED55705C0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52" y="2363777"/>
            <a:ext cx="4339458" cy="806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5E196A-0E62-5FC0-66B9-5D9BA68B0944}"/>
              </a:ext>
            </a:extLst>
          </p:cNvPr>
          <p:cNvSpPr txBox="1"/>
          <p:nvPr/>
        </p:nvSpPr>
        <p:spPr>
          <a:xfrm>
            <a:off x="926224" y="3257550"/>
            <a:ext cx="40083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ira Sans Medium"/>
              </a:rPr>
              <a:t>Where </a:t>
            </a:r>
            <a:r>
              <a:rPr lang="en-US" err="1">
                <a:latin typeface="Fira Sans Medium"/>
              </a:rPr>
              <a:t>Wk</a:t>
            </a:r>
            <a:r>
              <a:rPr lang="en-US">
                <a:latin typeface="Fira Sans Medium"/>
              </a:rPr>
              <a:t> is the current radius, phi is the current radial angle.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0B8F9-CA38-8D1C-EFA7-B81FC62BA233}"/>
              </a:ext>
            </a:extLst>
          </p:cNvPr>
          <p:cNvSpPr txBox="1"/>
          <p:nvPr/>
        </p:nvSpPr>
        <p:spPr>
          <a:xfrm>
            <a:off x="5411513" y="4041884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Redial Integration at the red circle</a:t>
            </a:r>
          </a:p>
        </p:txBody>
      </p:sp>
    </p:spTree>
    <p:extLst>
      <p:ext uri="{BB962C8B-B14F-4D97-AF65-F5344CB8AC3E}">
        <p14:creationId xmlns:p14="http://schemas.microsoft.com/office/powerpoint/2010/main" val="36859950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Bin Calculation</a:t>
            </a:r>
          </a:p>
          <a:p>
            <a:endParaRPr lang="en-US" sz="18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There is a problem with the previous equation, as the image is all about pixels.</a:t>
            </a:r>
          </a:p>
          <a:p>
            <a:pPr marL="285750" indent="-285750">
              <a:buChar char="•"/>
            </a:pPr>
            <a:endParaRPr lang="en-US" sz="16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So, when calculating the pixel coordinates, due to integer casting, may two pixels have got into different slots.</a:t>
            </a:r>
          </a:p>
          <a:p>
            <a:pPr marL="285750" indent="-285750">
              <a:buChar char="•"/>
            </a:pPr>
            <a:endParaRPr lang="en-US" sz="16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So as a solution, we put all pixels with the same distance in one group.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084FD25-012E-754E-CEBF-9F19CCD0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58" y="1682817"/>
            <a:ext cx="2010104" cy="2116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96087-1831-2FE0-CF24-EB8D4A9FE72A}"/>
              </a:ext>
            </a:extLst>
          </p:cNvPr>
          <p:cNvSpPr txBox="1"/>
          <p:nvPr/>
        </p:nvSpPr>
        <p:spPr>
          <a:xfrm>
            <a:off x="5843094" y="400049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All equidistant pixels are grouped together</a:t>
            </a:r>
          </a:p>
        </p:txBody>
      </p:sp>
    </p:spTree>
    <p:extLst>
      <p:ext uri="{BB962C8B-B14F-4D97-AF65-F5344CB8AC3E}">
        <p14:creationId xmlns:p14="http://schemas.microsoft.com/office/powerpoint/2010/main" val="2698752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Power Density Estimation</a:t>
            </a:r>
          </a:p>
          <a:p>
            <a:endParaRPr lang="en-US" sz="1800">
              <a:latin typeface="Fira Sans Medium"/>
            </a:endParaRPr>
          </a:p>
          <a:p>
            <a:endParaRPr lang="en-US" sz="18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By summing the total power, it may overflow due to the high-power value.</a:t>
            </a:r>
          </a:p>
          <a:p>
            <a:pPr marL="285750" indent="-285750">
              <a:buChar char="•"/>
            </a:pPr>
            <a:endParaRPr lang="en-US" sz="16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In an optimization step, divide the total power of each slot by the total points within it, to get its power density.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4BE9C92-1441-07F4-579D-EB4ABC09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935" y="1002245"/>
            <a:ext cx="2743200" cy="2902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AF9BCB-C90A-AF5D-B9DD-58F30CEC2FBF}"/>
              </a:ext>
            </a:extLst>
          </p:cNvPr>
          <p:cNvSpPr txBox="1"/>
          <p:nvPr/>
        </p:nvSpPr>
        <p:spPr>
          <a:xfrm>
            <a:off x="5584934" y="409903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0000"/>
                    <a:lumOff val="60000"/>
                  </a:schemeClr>
                </a:solidFill>
              </a:rPr>
              <a:t>Example of pixels within bin size</a:t>
            </a:r>
          </a:p>
        </p:txBody>
      </p:sp>
    </p:spTree>
    <p:extLst>
      <p:ext uri="{BB962C8B-B14F-4D97-AF65-F5344CB8AC3E}">
        <p14:creationId xmlns:p14="http://schemas.microsoft.com/office/powerpoint/2010/main" val="317942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Motivation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BAEF-EFCA-AC60-B476-E1E262048429}"/>
              </a:ext>
            </a:extLst>
          </p:cNvPr>
          <p:cNvSpPr txBox="1"/>
          <p:nvPr/>
        </p:nvSpPr>
        <p:spPr>
          <a:xfrm>
            <a:off x="717400" y="1417588"/>
            <a:ext cx="4211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 Medium" panose="020B0603050000020004" pitchFamily="34" charset="0"/>
              </a:rPr>
              <a:t>Real world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Zelenskyy’s fake video calling on the military to lay down their arms.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FTX founder offers compensation that double your cryptocurrency.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Suicides over blackmail in Egypt.</a:t>
            </a:r>
          </a:p>
        </p:txBody>
      </p:sp>
      <p:pic>
        <p:nvPicPr>
          <p:cNvPr id="2050" name="Picture 2" descr="FTX Founder Deepfake Offers Refund to Victims in Verified Twitter Account  Scam">
            <a:extLst>
              <a:ext uri="{FF2B5EF4-FFF2-40B4-BE49-F238E27FC236}">
                <a16:creationId xmlns:a16="http://schemas.microsoft.com/office/drawing/2014/main" id="{1E1D31C5-F7E3-E8D9-5148-4D055C82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2002623"/>
            <a:ext cx="2927282" cy="164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596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7796047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Azimuthal Line Interpolation</a:t>
            </a:r>
            <a:endParaRPr lang="en-US"/>
          </a:p>
          <a:p>
            <a:endParaRPr lang="en-US" sz="1800">
              <a:latin typeface="Fira Sans Medium"/>
            </a:endParaRPr>
          </a:p>
          <a:p>
            <a:endParaRPr lang="en-US" sz="18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Every frame detected has a different size, so we got different feature vector lengths.</a:t>
            </a:r>
          </a:p>
          <a:p>
            <a:pPr marL="285750" indent="-285750">
              <a:buChar char="•"/>
            </a:pPr>
            <a:endParaRPr lang="en-US" sz="1600">
              <a:latin typeface="Fira Sans Medium"/>
            </a:endParaRPr>
          </a:p>
          <a:p>
            <a:pPr marL="285750" indent="-285750">
              <a:buChar char="•"/>
            </a:pPr>
            <a:r>
              <a:rPr lang="en-US" sz="1600">
                <a:latin typeface="Fira Sans Medium"/>
              </a:rPr>
              <a:t>So, line interpolation is a good solution to convert it into a fixed size of 300 by using linear interpolation.</a:t>
            </a:r>
          </a:p>
        </p:txBody>
      </p:sp>
      <p:pic>
        <p:nvPicPr>
          <p:cNvPr id="6" name="Picture 6" descr="A math equation with numbers&#10;&#10;Description automatically generated">
            <a:extLst>
              <a:ext uri="{FF2B5EF4-FFF2-40B4-BE49-F238E27FC236}">
                <a16:creationId xmlns:a16="http://schemas.microsoft.com/office/drawing/2014/main" id="{0EF9EF4C-583B-4C86-7A2B-649C86254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776" y="3290692"/>
            <a:ext cx="4154213" cy="11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64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Frequency Domain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CA3ED-8FBA-8657-4082-3B42DB16E4EC}"/>
              </a:ext>
            </a:extLst>
          </p:cNvPr>
          <p:cNvSpPr txBox="1"/>
          <p:nvPr/>
        </p:nvSpPr>
        <p:spPr>
          <a:xfrm>
            <a:off x="650327" y="1133146"/>
            <a:ext cx="4690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 Medium"/>
              </a:rPr>
              <a:t>Classification</a:t>
            </a:r>
          </a:p>
        </p:txBody>
      </p:sp>
      <p:pic>
        <p:nvPicPr>
          <p:cNvPr id="5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82DFF182-B7DD-3B04-B8CF-0E12692E1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72" y="1801045"/>
            <a:ext cx="6274676" cy="1545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0C5065-8FA9-4B45-1344-8EA3DC2B19D5}"/>
              </a:ext>
            </a:extLst>
          </p:cNvPr>
          <p:cNvSpPr txBox="1"/>
          <p:nvPr/>
        </p:nvSpPr>
        <p:spPr>
          <a:xfrm>
            <a:off x="1759826" y="3628039"/>
            <a:ext cx="56401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Each frame is classified separately using the four models, then take the percentage of the fake frames for each model.</a:t>
            </a:r>
          </a:p>
        </p:txBody>
      </p:sp>
    </p:spTree>
    <p:extLst>
      <p:ext uri="{BB962C8B-B14F-4D97-AF65-F5344CB8AC3E}">
        <p14:creationId xmlns:p14="http://schemas.microsoft.com/office/powerpoint/2010/main" val="1823132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27F4C-4533-843C-D8F9-082DF68AA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sp>
        <p:nvSpPr>
          <p:cNvPr id="43" name="Google Shape;4560;p39">
            <a:extLst>
              <a:ext uri="{FF2B5EF4-FFF2-40B4-BE49-F238E27FC236}">
                <a16:creationId xmlns:a16="http://schemas.microsoft.com/office/drawing/2014/main" id="{41A894C5-45D2-74AF-83AB-167E4DE61728}"/>
              </a:ext>
            </a:extLst>
          </p:cNvPr>
          <p:cNvSpPr txBox="1"/>
          <p:nvPr/>
        </p:nvSpPr>
        <p:spPr>
          <a:xfrm>
            <a:off x="346756" y="2131933"/>
            <a:ext cx="5476124" cy="56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600">
                <a:latin typeface="Fira Sans Medium"/>
                <a:sym typeface="Fira Sans Medium"/>
              </a:rPr>
              <a:t>Module Testing</a:t>
            </a:r>
            <a:endParaRPr lang="en-US"/>
          </a:p>
        </p:txBody>
      </p:sp>
      <p:pic>
        <p:nvPicPr>
          <p:cNvPr id="23" name="Picture 23" descr="A couple of beakers with liquid in them&#10;&#10;Description automatically generated">
            <a:extLst>
              <a:ext uri="{FF2B5EF4-FFF2-40B4-BE49-F238E27FC236}">
                <a16:creationId xmlns:a16="http://schemas.microsoft.com/office/drawing/2014/main" id="{9F641CEE-D206-E060-5C18-B4711D44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10" y="104249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80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Module Testing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AD2CEA-4015-33C1-DA71-47C612935B64}"/>
              </a:ext>
            </a:extLst>
          </p:cNvPr>
          <p:cNvGrpSpPr/>
          <p:nvPr/>
        </p:nvGrpSpPr>
        <p:grpSpPr>
          <a:xfrm>
            <a:off x="504496" y="1846535"/>
            <a:ext cx="1815004" cy="1982864"/>
            <a:chOff x="386255" y="1531225"/>
            <a:chExt cx="1815004" cy="19828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B11A26-F3AE-C8B4-E575-4103DC01A5A9}"/>
                </a:ext>
              </a:extLst>
            </p:cNvPr>
            <p:cNvSpPr/>
            <p:nvPr/>
          </p:nvSpPr>
          <p:spPr>
            <a:xfrm>
              <a:off x="388225" y="1531225"/>
              <a:ext cx="1813034" cy="1982513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>
                  <a:cs typeface="Arial"/>
                </a:rPr>
                <a:t>68</a:t>
              </a:r>
              <a:r>
                <a:rPr lang="en-US">
                  <a:cs typeface="Arial"/>
                </a:rPr>
                <a:t>%</a:t>
              </a:r>
              <a:endParaRPr lang="en-US" sz="7200">
                <a:cs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BAC917-76C9-00EC-EEF6-9BDB9841F0EB}"/>
                </a:ext>
              </a:extLst>
            </p:cNvPr>
            <p:cNvSpPr txBox="1"/>
            <p:nvPr/>
          </p:nvSpPr>
          <p:spPr>
            <a:xfrm>
              <a:off x="386255" y="3206312"/>
              <a:ext cx="12060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Deep Fake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8B7598-4D37-267C-2E90-9E5A3C0E14CC}"/>
              </a:ext>
            </a:extLst>
          </p:cNvPr>
          <p:cNvGrpSpPr/>
          <p:nvPr/>
        </p:nvGrpSpPr>
        <p:grpSpPr>
          <a:xfrm>
            <a:off x="2577662" y="1846534"/>
            <a:ext cx="1815004" cy="1982513"/>
            <a:chOff x="2546131" y="1531224"/>
            <a:chExt cx="1815004" cy="19825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31A48B-9972-18C6-BBDD-C6A777578809}"/>
                </a:ext>
              </a:extLst>
            </p:cNvPr>
            <p:cNvSpPr/>
            <p:nvPr/>
          </p:nvSpPr>
          <p:spPr>
            <a:xfrm>
              <a:off x="2548101" y="1531224"/>
              <a:ext cx="1813034" cy="198251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7200">
                  <a:cs typeface="Arial"/>
                </a:rPr>
                <a:t>86</a:t>
              </a:r>
              <a:r>
                <a:rPr lang="en-US">
                  <a:cs typeface="Arial"/>
                </a:rPr>
                <a:t>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2B7554-569F-996A-357D-0EE280FDE6AE}"/>
                </a:ext>
              </a:extLst>
            </p:cNvPr>
            <p:cNvSpPr txBox="1"/>
            <p:nvPr/>
          </p:nvSpPr>
          <p:spPr>
            <a:xfrm>
              <a:off x="2546131" y="3202371"/>
              <a:ext cx="12060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Face Swap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BF8066-6888-E770-19BD-A1FFBAEA49C1}"/>
              </a:ext>
            </a:extLst>
          </p:cNvPr>
          <p:cNvGrpSpPr/>
          <p:nvPr/>
        </p:nvGrpSpPr>
        <p:grpSpPr>
          <a:xfrm>
            <a:off x="4603530" y="1846535"/>
            <a:ext cx="1815004" cy="1986806"/>
            <a:chOff x="4702065" y="1531225"/>
            <a:chExt cx="1815004" cy="19868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BD5001-E371-1990-8505-CBC64D76C5E2}"/>
                </a:ext>
              </a:extLst>
            </p:cNvPr>
            <p:cNvSpPr/>
            <p:nvPr/>
          </p:nvSpPr>
          <p:spPr>
            <a:xfrm>
              <a:off x="4704035" y="1531225"/>
              <a:ext cx="1813034" cy="1982513"/>
            </a:xfrm>
            <a:prstGeom prst="rect">
              <a:avLst/>
            </a:prstGeom>
            <a:solidFill>
              <a:srgbClr val="FE727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7200">
                  <a:cs typeface="Arial"/>
                </a:rPr>
                <a:t>75</a:t>
              </a:r>
              <a:r>
                <a:rPr lang="en-US">
                  <a:cs typeface="Arial"/>
                </a:rPr>
                <a:t>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E03C57-6720-D9D8-2B66-D3267E120492}"/>
                </a:ext>
              </a:extLst>
            </p:cNvPr>
            <p:cNvSpPr txBox="1"/>
            <p:nvPr/>
          </p:nvSpPr>
          <p:spPr>
            <a:xfrm>
              <a:off x="4702065" y="3210254"/>
              <a:ext cx="12060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Face 2 Face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F1FE41-13B9-6D38-33E6-86DEADD1A47D}"/>
              </a:ext>
            </a:extLst>
          </p:cNvPr>
          <p:cNvGrpSpPr/>
          <p:nvPr/>
        </p:nvGrpSpPr>
        <p:grpSpPr>
          <a:xfrm>
            <a:off x="6662902" y="1846535"/>
            <a:ext cx="1813034" cy="1982513"/>
            <a:chOff x="6832381" y="1531225"/>
            <a:chExt cx="1813034" cy="19825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D84640-39A8-A4B4-AF73-C91933CBAC71}"/>
                </a:ext>
              </a:extLst>
            </p:cNvPr>
            <p:cNvSpPr/>
            <p:nvPr/>
          </p:nvSpPr>
          <p:spPr>
            <a:xfrm>
              <a:off x="6832381" y="1531225"/>
              <a:ext cx="1813034" cy="19825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7200">
                  <a:cs typeface="Arial"/>
                </a:rPr>
                <a:t>69</a:t>
              </a:r>
              <a:r>
                <a:rPr lang="en-US">
                  <a:cs typeface="Arial"/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1E9DF3-611D-9C01-BD8F-BB9B031C7646}"/>
                </a:ext>
              </a:extLst>
            </p:cNvPr>
            <p:cNvSpPr txBox="1"/>
            <p:nvPr/>
          </p:nvSpPr>
          <p:spPr>
            <a:xfrm>
              <a:off x="6834352" y="3202371"/>
              <a:ext cx="169085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Neural Textures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D01942B-E648-06CD-EFD5-4CF8C663C567}"/>
              </a:ext>
            </a:extLst>
          </p:cNvPr>
          <p:cNvSpPr txBox="1"/>
          <p:nvPr/>
        </p:nvSpPr>
        <p:spPr>
          <a:xfrm>
            <a:off x="266042" y="1091761"/>
            <a:ext cx="32201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Models Accuracies</a:t>
            </a:r>
          </a:p>
        </p:txBody>
      </p:sp>
    </p:spTree>
    <p:extLst>
      <p:ext uri="{BB962C8B-B14F-4D97-AF65-F5344CB8AC3E}">
        <p14:creationId xmlns:p14="http://schemas.microsoft.com/office/powerpoint/2010/main" val="1361034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Module Testing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FD33625-E418-2093-807C-9E94B8246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196235"/>
              </p:ext>
            </p:extLst>
          </p:nvPr>
        </p:nvGraphicFramePr>
        <p:xfrm>
          <a:off x="1103586" y="1671144"/>
          <a:ext cx="6914618" cy="227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690">
                  <a:extLst>
                    <a:ext uri="{9D8B030D-6E8A-4147-A177-3AD203B41FA5}">
                      <a16:colId xmlns:a16="http://schemas.microsoft.com/office/drawing/2014/main" val="348093260"/>
                    </a:ext>
                  </a:extLst>
                </a:gridCol>
                <a:gridCol w="1132232">
                  <a:extLst>
                    <a:ext uri="{9D8B030D-6E8A-4147-A177-3AD203B41FA5}">
                      <a16:colId xmlns:a16="http://schemas.microsoft.com/office/drawing/2014/main" val="1946326558"/>
                    </a:ext>
                  </a:extLst>
                </a:gridCol>
                <a:gridCol w="1132232">
                  <a:extLst>
                    <a:ext uri="{9D8B030D-6E8A-4147-A177-3AD203B41FA5}">
                      <a16:colId xmlns:a16="http://schemas.microsoft.com/office/drawing/2014/main" val="3938769087"/>
                    </a:ext>
                  </a:extLst>
                </a:gridCol>
                <a:gridCol w="1132232">
                  <a:extLst>
                    <a:ext uri="{9D8B030D-6E8A-4147-A177-3AD203B41FA5}">
                      <a16:colId xmlns:a16="http://schemas.microsoft.com/office/drawing/2014/main" val="2252961262"/>
                    </a:ext>
                  </a:extLst>
                </a:gridCol>
                <a:gridCol w="1132232">
                  <a:extLst>
                    <a:ext uri="{9D8B030D-6E8A-4147-A177-3AD203B41FA5}">
                      <a16:colId xmlns:a16="http://schemas.microsoft.com/office/drawing/2014/main" val="3863348424"/>
                    </a:ext>
                  </a:extLst>
                </a:gridCol>
              </a:tblGrid>
              <a:tr h="4434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ira Sans Medium"/>
                        </a:rPr>
                        <a:t>Dataset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Fira Sans Medium"/>
                        </a:rPr>
                        <a:t>T/P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ira Sans Medium"/>
                        </a:rPr>
                        <a:t>T/N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ira Sans Medium"/>
                        </a:rPr>
                        <a:t>F/P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Fira Sans Medium"/>
                        </a:rPr>
                        <a:t>F/N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8637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latin typeface="Fira Sans Medium"/>
                        </a:rPr>
                        <a:t>Deep Fake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127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00CC66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145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00CC6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68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C000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59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C00000">
                        <a:alpha val="6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407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ira Sans Medium"/>
                        </a:rPr>
                        <a:t>Face Swap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C00000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C00000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4247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ira Sans Medium"/>
                        </a:rPr>
                        <a:t>Face 2 Face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14E37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133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00CC66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C00000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7033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ira Sans Medium"/>
                        </a:rPr>
                        <a:t>Neural Textures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130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14E37C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148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00CC66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anchor="ctr"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rgbClr val="C00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2686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34CCD0-F209-EB30-8C51-806014314C35}"/>
              </a:ext>
            </a:extLst>
          </p:cNvPr>
          <p:cNvSpPr txBox="1"/>
          <p:nvPr/>
        </p:nvSpPr>
        <p:spPr>
          <a:xfrm>
            <a:off x="336987" y="1127233"/>
            <a:ext cx="32201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Confusion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442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27F4C-4533-843C-D8F9-082DF68AA3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sp>
        <p:nvSpPr>
          <p:cNvPr id="3" name="Google Shape;4465;p39">
            <a:extLst>
              <a:ext uri="{FF2B5EF4-FFF2-40B4-BE49-F238E27FC236}">
                <a16:creationId xmlns:a16="http://schemas.microsoft.com/office/drawing/2014/main" id="{A431AE86-E247-A4EF-EA84-17BA895E1848}"/>
              </a:ext>
            </a:extLst>
          </p:cNvPr>
          <p:cNvSpPr/>
          <p:nvPr/>
        </p:nvSpPr>
        <p:spPr>
          <a:xfrm>
            <a:off x="4513970" y="10722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466;p39">
            <a:extLst>
              <a:ext uri="{FF2B5EF4-FFF2-40B4-BE49-F238E27FC236}">
                <a16:creationId xmlns:a16="http://schemas.microsoft.com/office/drawing/2014/main" id="{F1C8153D-C833-BE16-7ACE-C25A1C8644B5}"/>
              </a:ext>
            </a:extLst>
          </p:cNvPr>
          <p:cNvSpPr/>
          <p:nvPr/>
        </p:nvSpPr>
        <p:spPr>
          <a:xfrm>
            <a:off x="4513970" y="10722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4485;p39">
            <a:extLst>
              <a:ext uri="{FF2B5EF4-FFF2-40B4-BE49-F238E27FC236}">
                <a16:creationId xmlns:a16="http://schemas.microsoft.com/office/drawing/2014/main" id="{2DEEEFBF-7AF8-AC4F-6348-7B928CC66A47}"/>
              </a:ext>
            </a:extLst>
          </p:cNvPr>
          <p:cNvGrpSpPr/>
          <p:nvPr/>
        </p:nvGrpSpPr>
        <p:grpSpPr>
          <a:xfrm>
            <a:off x="3260330" y="1317656"/>
            <a:ext cx="2623340" cy="2506359"/>
            <a:chOff x="7411910" y="2804383"/>
            <a:chExt cx="1071627" cy="1168920"/>
          </a:xfrm>
        </p:grpSpPr>
        <p:sp>
          <p:nvSpPr>
            <p:cNvPr id="6" name="Google Shape;4486;p39">
              <a:extLst>
                <a:ext uri="{FF2B5EF4-FFF2-40B4-BE49-F238E27FC236}">
                  <a16:creationId xmlns:a16="http://schemas.microsoft.com/office/drawing/2014/main" id="{9238CD67-D87B-4366-0FC6-26CAE0BDA1D6}"/>
                </a:ext>
              </a:extLst>
            </p:cNvPr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7;p39">
              <a:extLst>
                <a:ext uri="{FF2B5EF4-FFF2-40B4-BE49-F238E27FC236}">
                  <a16:creationId xmlns:a16="http://schemas.microsoft.com/office/drawing/2014/main" id="{73A57D34-2D37-B64C-F0A0-597CF854A841}"/>
                </a:ext>
              </a:extLst>
            </p:cNvPr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89;p39">
              <a:extLst>
                <a:ext uri="{FF2B5EF4-FFF2-40B4-BE49-F238E27FC236}">
                  <a16:creationId xmlns:a16="http://schemas.microsoft.com/office/drawing/2014/main" id="{BCFD9614-8AB2-F500-1E78-284BA50BF49F}"/>
                </a:ext>
              </a:extLst>
            </p:cNvPr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90;p39">
              <a:extLst>
                <a:ext uri="{FF2B5EF4-FFF2-40B4-BE49-F238E27FC236}">
                  <a16:creationId xmlns:a16="http://schemas.microsoft.com/office/drawing/2014/main" id="{88A6CA26-9D05-0A22-AF7F-2C054B24E576}"/>
                </a:ext>
              </a:extLst>
            </p:cNvPr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91;p39">
              <a:extLst>
                <a:ext uri="{FF2B5EF4-FFF2-40B4-BE49-F238E27FC236}">
                  <a16:creationId xmlns:a16="http://schemas.microsoft.com/office/drawing/2014/main" id="{288B5ADE-DB0A-44ED-170C-C900887146B3}"/>
                </a:ext>
              </a:extLst>
            </p:cNvPr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92;p39">
              <a:extLst>
                <a:ext uri="{FF2B5EF4-FFF2-40B4-BE49-F238E27FC236}">
                  <a16:creationId xmlns:a16="http://schemas.microsoft.com/office/drawing/2014/main" id="{80F22017-4339-BDDD-17A4-6391089304CE}"/>
                </a:ext>
              </a:extLst>
            </p:cNvPr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93;p39">
              <a:extLst>
                <a:ext uri="{FF2B5EF4-FFF2-40B4-BE49-F238E27FC236}">
                  <a16:creationId xmlns:a16="http://schemas.microsoft.com/office/drawing/2014/main" id="{56D7A0FA-664A-9393-5788-8E22ACC89BF7}"/>
                </a:ext>
              </a:extLst>
            </p:cNvPr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94;p39">
              <a:extLst>
                <a:ext uri="{FF2B5EF4-FFF2-40B4-BE49-F238E27FC236}">
                  <a16:creationId xmlns:a16="http://schemas.microsoft.com/office/drawing/2014/main" id="{51F6353F-E2A0-332E-C5AE-63B472E68457}"/>
                </a:ext>
              </a:extLst>
            </p:cNvPr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95;p39">
              <a:extLst>
                <a:ext uri="{FF2B5EF4-FFF2-40B4-BE49-F238E27FC236}">
                  <a16:creationId xmlns:a16="http://schemas.microsoft.com/office/drawing/2014/main" id="{0A70B789-8027-0686-18EA-B38DFD5C3B94}"/>
                </a:ext>
              </a:extLst>
            </p:cNvPr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96;p39">
              <a:extLst>
                <a:ext uri="{FF2B5EF4-FFF2-40B4-BE49-F238E27FC236}">
                  <a16:creationId xmlns:a16="http://schemas.microsoft.com/office/drawing/2014/main" id="{0A7F73B5-5C09-C651-02B8-C37AD28B75FB}"/>
                </a:ext>
              </a:extLst>
            </p:cNvPr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97;p39">
              <a:extLst>
                <a:ext uri="{FF2B5EF4-FFF2-40B4-BE49-F238E27FC236}">
                  <a16:creationId xmlns:a16="http://schemas.microsoft.com/office/drawing/2014/main" id="{EE761D86-2A9E-A4D8-783F-4F60397DA3A7}"/>
                </a:ext>
              </a:extLst>
            </p:cNvPr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98;p39">
              <a:extLst>
                <a:ext uri="{FF2B5EF4-FFF2-40B4-BE49-F238E27FC236}">
                  <a16:creationId xmlns:a16="http://schemas.microsoft.com/office/drawing/2014/main" id="{9D35A288-3FCA-FBEB-0CFE-390F0912FC46}"/>
                </a:ext>
              </a:extLst>
            </p:cNvPr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99;p39">
              <a:extLst>
                <a:ext uri="{FF2B5EF4-FFF2-40B4-BE49-F238E27FC236}">
                  <a16:creationId xmlns:a16="http://schemas.microsoft.com/office/drawing/2014/main" id="{BBD17806-1A6D-C07F-A090-8B2401F46510}"/>
                </a:ext>
              </a:extLst>
            </p:cNvPr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00;p39">
              <a:extLst>
                <a:ext uri="{FF2B5EF4-FFF2-40B4-BE49-F238E27FC236}">
                  <a16:creationId xmlns:a16="http://schemas.microsoft.com/office/drawing/2014/main" id="{BCD3DFA4-4744-3B84-207F-96E221FF17DD}"/>
                </a:ext>
              </a:extLst>
            </p:cNvPr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01;p39">
              <a:extLst>
                <a:ext uri="{FF2B5EF4-FFF2-40B4-BE49-F238E27FC236}">
                  <a16:creationId xmlns:a16="http://schemas.microsoft.com/office/drawing/2014/main" id="{DC30B5D6-B9D0-E4B6-0962-9C74D2508105}"/>
                </a:ext>
              </a:extLst>
            </p:cNvPr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02;p39">
              <a:extLst>
                <a:ext uri="{FF2B5EF4-FFF2-40B4-BE49-F238E27FC236}">
                  <a16:creationId xmlns:a16="http://schemas.microsoft.com/office/drawing/2014/main" id="{74702935-AAD5-B9C7-66AE-83289D6FCBA4}"/>
                </a:ext>
              </a:extLst>
            </p:cNvPr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10" descr="Blend, chemistry, connect, fluids, mix, two, two substances icon - Download  on Iconfinder">
            <a:extLst>
              <a:ext uri="{FF2B5EF4-FFF2-40B4-BE49-F238E27FC236}">
                <a16:creationId xmlns:a16="http://schemas.microsoft.com/office/drawing/2014/main" id="{CB2F2130-70FE-66C7-E5B5-7AB46D6F8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750" y="1914949"/>
            <a:ext cx="1465936" cy="146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4560;p39">
            <a:extLst>
              <a:ext uri="{FF2B5EF4-FFF2-40B4-BE49-F238E27FC236}">
                <a16:creationId xmlns:a16="http://schemas.microsoft.com/office/drawing/2014/main" id="{41A894C5-45D2-74AF-83AB-167E4DE61728}"/>
              </a:ext>
            </a:extLst>
          </p:cNvPr>
          <p:cNvSpPr txBox="1"/>
          <p:nvPr/>
        </p:nvSpPr>
        <p:spPr>
          <a:xfrm>
            <a:off x="1832656" y="4023795"/>
            <a:ext cx="5476124" cy="56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Medium"/>
                <a:ea typeface="Fira Sans Medium"/>
                <a:cs typeface="Fira Sans Medium"/>
                <a:sym typeface="Fira Sans Medium"/>
              </a:rPr>
              <a:t>Self-Blended Images</a:t>
            </a:r>
            <a:endParaRPr sz="36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35232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Self-Blended Images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BEFF7-B4B0-A691-D4D5-5523F0B37295}"/>
              </a:ext>
            </a:extLst>
          </p:cNvPr>
          <p:cNvSpPr txBox="1"/>
          <p:nvPr/>
        </p:nvSpPr>
        <p:spPr>
          <a:xfrm>
            <a:off x="578658" y="1381031"/>
            <a:ext cx="384214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Detect manipulation using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It creates artifacts in real images such as elastic deformation, and geometric distortion to create fake-like images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926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868F2-C8A0-352C-0B6E-4A269ED00E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3" name="Picture 2" title="Inserting image...">
            <a:extLst>
              <a:ext uri="{FF2B5EF4-FFF2-40B4-BE49-F238E27FC236}">
                <a16:creationId xmlns:a16="http://schemas.microsoft.com/office/drawing/2014/main" id="{B102424E-3C54-6FF2-731A-523C175E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36" y="892676"/>
            <a:ext cx="8016678" cy="3607324"/>
          </a:xfrm>
          <a:prstGeom prst="rect">
            <a:avLst/>
          </a:prstGeom>
        </p:spPr>
      </p:pic>
      <p:sp>
        <p:nvSpPr>
          <p:cNvPr id="4" name="Google Shape;1686;p20">
            <a:extLst>
              <a:ext uri="{FF2B5EF4-FFF2-40B4-BE49-F238E27FC236}">
                <a16:creationId xmlns:a16="http://schemas.microsoft.com/office/drawing/2014/main" id="{8926CD27-DC4B-5A19-4A03-0E083A49B96C}"/>
              </a:ext>
            </a:extLst>
          </p:cNvPr>
          <p:cNvSpPr txBox="1"/>
          <p:nvPr/>
        </p:nvSpPr>
        <p:spPr>
          <a:xfrm>
            <a:off x="71025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Self-Blended Images – fake images</a:t>
            </a:r>
          </a:p>
        </p:txBody>
      </p:sp>
    </p:spTree>
    <p:extLst>
      <p:ext uri="{BB962C8B-B14F-4D97-AF65-F5344CB8AC3E}">
        <p14:creationId xmlns:p14="http://schemas.microsoft.com/office/powerpoint/2010/main" val="3589789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Self-Blended Images – training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BEFF7-B4B0-A691-D4D5-5523F0B37295}"/>
              </a:ext>
            </a:extLst>
          </p:cNvPr>
          <p:cNvSpPr txBox="1"/>
          <p:nvPr/>
        </p:nvSpPr>
        <p:spPr>
          <a:xfrm>
            <a:off x="578658" y="1381031"/>
            <a:ext cx="4950942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Both real and fake-like images are then fed to EfficientNet-b4.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A sample of 8 frames is chosen per video.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 Faces are cropped and a mask is generated from landmarks to blend two images and create fake-like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The following parameters were used</a:t>
            </a:r>
          </a:p>
          <a:p>
            <a:pPr lvl="1"/>
            <a:r>
              <a:rPr lang="en-US" sz="1600" dirty="0">
                <a:latin typeface="Fira Sans Medium" panose="020B0603050000020004" pitchFamily="34" charset="0"/>
              </a:rPr>
              <a:t>	• epochs = 36</a:t>
            </a:r>
          </a:p>
          <a:p>
            <a:pPr lvl="1"/>
            <a:r>
              <a:rPr lang="en-US" sz="1600" dirty="0">
                <a:latin typeface="Fira Sans Medium" panose="020B0603050000020004" pitchFamily="34" charset="0"/>
              </a:rPr>
              <a:t>	• batch size = 16</a:t>
            </a:r>
          </a:p>
          <a:p>
            <a:pPr lvl="1"/>
            <a:r>
              <a:rPr lang="en-US" sz="1600" dirty="0">
                <a:latin typeface="Fira Sans Medium" panose="020B0603050000020004" pitchFamily="34" charset="0"/>
              </a:rPr>
              <a:t>	• learning rate = 0.001</a:t>
            </a:r>
          </a:p>
          <a:p>
            <a:pPr lvl="1"/>
            <a:r>
              <a:rPr lang="en-US" sz="1600" dirty="0">
                <a:latin typeface="Fira Sans Medium" panose="020B0603050000020004" pitchFamily="34" charset="0"/>
              </a:rPr>
              <a:t>	• Training images size=100</a:t>
            </a:r>
          </a:p>
          <a:p>
            <a:pPr lvl="1"/>
            <a:r>
              <a:rPr lang="en-US" sz="1600" dirty="0">
                <a:latin typeface="Fira Sans Medium" panose="020B0603050000020004" pitchFamily="34" charset="0"/>
              </a:rPr>
              <a:t>	• Validation set size = 50</a:t>
            </a:r>
          </a:p>
          <a:p>
            <a:pPr lvl="1"/>
            <a:r>
              <a:rPr lang="en-US" sz="1600" dirty="0">
                <a:latin typeface="Fira Sans Medium" panose="020B06030500000200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696665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Self-Blended Images – Inference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BEFF7-B4B0-A691-D4D5-5523F0B37295}"/>
              </a:ext>
            </a:extLst>
          </p:cNvPr>
          <p:cNvSpPr txBox="1"/>
          <p:nvPr/>
        </p:nvSpPr>
        <p:spPr>
          <a:xfrm>
            <a:off x="578658" y="1381031"/>
            <a:ext cx="495094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A sample of 16 frames is taken from each video for inference, the average is taken as the fakeness score of the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 Medium" panose="020B0603050000020004" pitchFamily="34" charset="0"/>
              </a:rPr>
              <a:t>AUC for each type shown are in the following table:</a:t>
            </a:r>
          </a:p>
          <a:p>
            <a:pPr lvl="1"/>
            <a:r>
              <a:rPr lang="en-US" sz="1600" dirty="0">
                <a:latin typeface="Fira Sans Medium" panose="020B0603050000020004" pitchFamily="34" charset="0"/>
              </a:rPr>
              <a:t>	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FE40E4-BB02-4C61-53CD-E69786A0E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401440"/>
              </p:ext>
            </p:extLst>
          </p:nvPr>
        </p:nvGraphicFramePr>
        <p:xfrm>
          <a:off x="1017902" y="3141422"/>
          <a:ext cx="6340498" cy="74657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67818">
                  <a:extLst>
                    <a:ext uri="{9D8B030D-6E8A-4147-A177-3AD203B41FA5}">
                      <a16:colId xmlns:a16="http://schemas.microsoft.com/office/drawing/2014/main" val="3440416655"/>
                    </a:ext>
                  </a:extLst>
                </a:gridCol>
                <a:gridCol w="1267818">
                  <a:extLst>
                    <a:ext uri="{9D8B030D-6E8A-4147-A177-3AD203B41FA5}">
                      <a16:colId xmlns:a16="http://schemas.microsoft.com/office/drawing/2014/main" val="1048014711"/>
                    </a:ext>
                  </a:extLst>
                </a:gridCol>
                <a:gridCol w="1267818">
                  <a:extLst>
                    <a:ext uri="{9D8B030D-6E8A-4147-A177-3AD203B41FA5}">
                      <a16:colId xmlns:a16="http://schemas.microsoft.com/office/drawing/2014/main" val="1707877804"/>
                    </a:ext>
                  </a:extLst>
                </a:gridCol>
                <a:gridCol w="1268522">
                  <a:extLst>
                    <a:ext uri="{9D8B030D-6E8A-4147-A177-3AD203B41FA5}">
                      <a16:colId xmlns:a16="http://schemas.microsoft.com/office/drawing/2014/main" val="1365420510"/>
                    </a:ext>
                  </a:extLst>
                </a:gridCol>
                <a:gridCol w="1268522">
                  <a:extLst>
                    <a:ext uri="{9D8B030D-6E8A-4147-A177-3AD203B41FA5}">
                      <a16:colId xmlns:a16="http://schemas.microsoft.com/office/drawing/2014/main" val="3599044552"/>
                    </a:ext>
                  </a:extLst>
                </a:gridCol>
              </a:tblGrid>
              <a:tr h="5051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Deepfakes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Face2Face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 err="1">
                          <a:effectLst/>
                        </a:rPr>
                        <a:t>FaceSwap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NeuralTextures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Total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184923"/>
                  </a:ext>
                </a:extLst>
              </a:tr>
              <a:tr h="241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93.67%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85.93%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78.58%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75.1%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83.32%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874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90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Solution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BAEF-EFCA-AC60-B476-E1E262048429}"/>
              </a:ext>
            </a:extLst>
          </p:cNvPr>
          <p:cNvSpPr txBox="1"/>
          <p:nvPr/>
        </p:nvSpPr>
        <p:spPr>
          <a:xfrm>
            <a:off x="717400" y="1417588"/>
            <a:ext cx="42114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Fira Sans Medium" panose="020B0603050000020004" pitchFamily="34" charset="0"/>
              </a:rPr>
              <a:t>Revelio</a:t>
            </a:r>
            <a:r>
              <a:rPr lang="en-US" sz="1600">
                <a:latin typeface="Fira Sans Medium" panose="020B0603050000020004" pitchFamily="34" charset="0"/>
              </a:rPr>
              <a:t> is a system built to analyze and detect possibly manipulated videos.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Our system can detect and analyze various manipulation types whether it is face swap or expression swap.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We use four different analysis methods to make our system resilient to different manipulations.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E7F7F-E54D-BE9F-0B9C-37594DA5C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35" y="1417588"/>
            <a:ext cx="3514123" cy="25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833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05 Results and Verification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pic>
        <p:nvPicPr>
          <p:cNvPr id="4" name="Picture 3" descr="A black and white image of a computer&#10;&#10;Description automatically generated">
            <a:extLst>
              <a:ext uri="{FF2B5EF4-FFF2-40B4-BE49-F238E27FC236}">
                <a16:creationId xmlns:a16="http://schemas.microsoft.com/office/drawing/2014/main" id="{0CD7B56A-5ADF-E408-64E9-955843722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87" y="792816"/>
            <a:ext cx="5366626" cy="387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058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Results and Verification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7E4CA9-6C2D-16FD-5704-767A338BA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99155"/>
              </p:ext>
            </p:extLst>
          </p:nvPr>
        </p:nvGraphicFramePr>
        <p:xfrm>
          <a:off x="1361641" y="1033360"/>
          <a:ext cx="6420717" cy="32016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2377">
                  <a:extLst>
                    <a:ext uri="{9D8B030D-6E8A-4147-A177-3AD203B41FA5}">
                      <a16:colId xmlns:a16="http://schemas.microsoft.com/office/drawing/2014/main" val="2885693813"/>
                    </a:ext>
                  </a:extLst>
                </a:gridCol>
                <a:gridCol w="2069170">
                  <a:extLst>
                    <a:ext uri="{9D8B030D-6E8A-4147-A177-3AD203B41FA5}">
                      <a16:colId xmlns:a16="http://schemas.microsoft.com/office/drawing/2014/main" val="896505930"/>
                    </a:ext>
                  </a:extLst>
                </a:gridCol>
                <a:gridCol w="2069170">
                  <a:extLst>
                    <a:ext uri="{9D8B030D-6E8A-4147-A177-3AD203B41FA5}">
                      <a16:colId xmlns:a16="http://schemas.microsoft.com/office/drawing/2014/main" val="1985823350"/>
                    </a:ext>
                  </a:extLst>
                </a:gridCol>
              </a:tblGrid>
              <a:tr h="2595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Fira Sans Medium" panose="020B0603050000020004" pitchFamily="34" charset="0"/>
                        </a:rPr>
                        <a:t>Method</a:t>
                      </a:r>
                      <a:endParaRPr lang="en-US" sz="1000" b="1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Fira Sans Medium" panose="020B0603050000020004" pitchFamily="34" charset="0"/>
                        </a:rPr>
                        <a:t>Accuracy %</a:t>
                      </a:r>
                      <a:endParaRPr lang="en-US" sz="1000" b="1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Fira Sans Medium" panose="020B0603050000020004" pitchFamily="34" charset="0"/>
                        </a:rPr>
                        <a:t>AUC %</a:t>
                      </a:r>
                      <a:endParaRPr lang="en-US" sz="1000" b="1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4105620132"/>
                  </a:ext>
                </a:extLst>
              </a:tr>
              <a:tr h="2595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Xception [1]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97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99.3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2968074785"/>
                  </a:ext>
                </a:extLst>
              </a:tr>
              <a:tr h="2595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CNN-aug [5]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96.9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99.1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3614428549"/>
                  </a:ext>
                </a:extLst>
              </a:tr>
              <a:tr h="4303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Revelio – Lips Movement</a:t>
                      </a:r>
                      <a:endParaRPr lang="en-US" sz="10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95.45</a:t>
                      </a:r>
                      <a:endParaRPr lang="en-US" sz="10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98.9</a:t>
                      </a:r>
                      <a:endParaRPr lang="en-US" sz="10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2506968767"/>
                  </a:ext>
                </a:extLst>
              </a:tr>
              <a:tr h="2595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Patch-based [6]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92.6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97.2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3243449661"/>
                  </a:ext>
                </a:extLst>
              </a:tr>
              <a:tr h="4303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Revelio – Dynamic Texture Anaysis</a:t>
                      </a:r>
                      <a:endParaRPr lang="en-US" sz="10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91</a:t>
                      </a:r>
                      <a:endParaRPr lang="en-US" sz="10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121273793"/>
                  </a:ext>
                </a:extLst>
              </a:tr>
              <a:tr h="2595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Face X-ray [27]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78.4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97.8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168640206"/>
                  </a:ext>
                </a:extLst>
              </a:tr>
              <a:tr h="2595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Revelio - SBI</a:t>
                      </a:r>
                      <a:endParaRPr lang="en-US" sz="10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83.32</a:t>
                      </a:r>
                      <a:endParaRPr lang="en-US" sz="10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1797409995"/>
                  </a:ext>
                </a:extLst>
              </a:tr>
              <a:tr h="4327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Revelio – Frequency Domain Analysis</a:t>
                      </a:r>
                      <a:endParaRPr lang="en-US" sz="10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70C0"/>
                          </a:solidFill>
                          <a:effectLst/>
                          <a:latin typeface="Fira Sans Medium" panose="020B0603050000020004" pitchFamily="34" charset="0"/>
                        </a:rPr>
                        <a:t>75</a:t>
                      </a:r>
                      <a:endParaRPr lang="en-US" sz="1000" b="1">
                        <a:solidFill>
                          <a:srgbClr val="0070C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2484981705"/>
                  </a:ext>
                </a:extLst>
              </a:tr>
              <a:tr h="2595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Zhou et. al [29]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Fira Sans Medium" panose="020B0603050000020004" pitchFamily="34" charset="0"/>
                        </a:rPr>
                        <a:t>70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Fira Sans Medium" panose="020B0603050000020004" pitchFamily="34" charset="0"/>
                        <a:ea typeface="Arial" panose="020B0604020202020204" pitchFamily="34" charset="0"/>
                      </a:endParaRPr>
                    </a:p>
                  </a:txBody>
                  <a:tcPr marL="53751" marR="53751" marT="53751" marB="53751"/>
                </a:tc>
                <a:extLst>
                  <a:ext uri="{0D108BD9-81ED-4DB2-BD59-A6C34878D82A}">
                    <a16:rowId xmlns:a16="http://schemas.microsoft.com/office/drawing/2014/main" val="209064873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0FFB2E0-18ED-57A6-F9C4-2558C620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79E8B-A782-F3FC-A134-CBCECAC38A69}"/>
              </a:ext>
            </a:extLst>
          </p:cNvPr>
          <p:cNvSpPr txBox="1"/>
          <p:nvPr/>
        </p:nvSpPr>
        <p:spPr>
          <a:xfrm>
            <a:off x="1745833" y="4386218"/>
            <a:ext cx="803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Sans Medium" panose="020B0603050000020004" pitchFamily="34" charset="0"/>
              </a:rPr>
              <a:t>All results are average results on FF++ benchmark dataset with HQ compression</a:t>
            </a:r>
          </a:p>
        </p:txBody>
      </p:sp>
    </p:spTree>
    <p:extLst>
      <p:ext uri="{BB962C8B-B14F-4D97-AF65-F5344CB8AC3E}">
        <p14:creationId xmlns:p14="http://schemas.microsoft.com/office/powerpoint/2010/main" val="3251966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Now It’s Demo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0FFB2E0-18ED-57A6-F9C4-2558C620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F67D9-1625-3161-444E-7FA026D1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2" y="1026851"/>
            <a:ext cx="7449015" cy="36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980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0FFB2E0-18ED-57A6-F9C4-2558C620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6C146-481E-E021-F0BB-2AE1CD54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" y="657500"/>
            <a:ext cx="7449819" cy="38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095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0FFB2E0-18ED-57A6-F9C4-2558C620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51D02-9AD3-7DF5-BB69-4192B64B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10" y="798437"/>
            <a:ext cx="7243180" cy="35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011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0FFB2E0-18ED-57A6-F9C4-2558C620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4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B4360-8CFB-B3C8-CEDC-8490919D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7" y="645278"/>
            <a:ext cx="8274205" cy="38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054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06 Conclusions &amp; Future Work</a:t>
            </a: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in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6B3B7-BBFD-26A1-34EF-03678E65C6FF}"/>
              </a:ext>
            </a:extLst>
          </p:cNvPr>
          <p:cNvSpPr/>
          <p:nvPr/>
        </p:nvSpPr>
        <p:spPr>
          <a:xfrm>
            <a:off x="0" y="966439"/>
            <a:ext cx="4557319" cy="4059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lay 5">
            <a:extLst>
              <a:ext uri="{FF2B5EF4-FFF2-40B4-BE49-F238E27FC236}">
                <a16:creationId xmlns:a16="http://schemas.microsoft.com/office/drawing/2014/main" id="{5A52CE2F-9B3E-DA1A-AB3C-72129A7D912E}"/>
              </a:ext>
            </a:extLst>
          </p:cNvPr>
          <p:cNvSpPr/>
          <p:nvPr/>
        </p:nvSpPr>
        <p:spPr>
          <a:xfrm>
            <a:off x="-4095" y="1009925"/>
            <a:ext cx="3832054" cy="3686282"/>
          </a:xfrm>
          <a:prstGeom prst="flowChartDelay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F5AF70-0942-78C9-D38D-77D907EF0F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8194" name="Picture 2" descr="Future icon Basic Rounded Lineal">
            <a:extLst>
              <a:ext uri="{FF2B5EF4-FFF2-40B4-BE49-F238E27FC236}">
                <a16:creationId xmlns:a16="http://schemas.microsoft.com/office/drawing/2014/main" id="{6F3A8930-C16B-5C8B-98BB-15402386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971" y="791203"/>
            <a:ext cx="4314783" cy="43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56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BAEF-EFCA-AC60-B476-E1E262048429}"/>
              </a:ext>
            </a:extLst>
          </p:cNvPr>
          <p:cNvSpPr txBox="1"/>
          <p:nvPr/>
        </p:nvSpPr>
        <p:spPr>
          <a:xfrm>
            <a:off x="717400" y="1417588"/>
            <a:ext cx="42114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Our system can produce different insights with different analysis methods.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Resilient to different manipulation types.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Can detect various type of irregularities</a:t>
            </a:r>
            <a:br>
              <a:rPr lang="en-US" sz="1600">
                <a:latin typeface="Fira Sans Medium" panose="020B0603050000020004" pitchFamily="34" charset="0"/>
              </a:rPr>
            </a:br>
            <a:endParaRPr lang="en-US" sz="1600">
              <a:latin typeface="Fira Sans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Fira Sans Medium" panose="020B0603050000020004" pitchFamily="34" charset="0"/>
              </a:rPr>
              <a:t>However, There is still work to do!</a:t>
            </a:r>
          </a:p>
        </p:txBody>
      </p:sp>
    </p:spTree>
    <p:extLst>
      <p:ext uri="{BB962C8B-B14F-4D97-AF65-F5344CB8AC3E}">
        <p14:creationId xmlns:p14="http://schemas.microsoft.com/office/powerpoint/2010/main" val="14368217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6252125" y="1163825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4287550" y="1163825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159825" y="2801550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044427" y="1047045"/>
            <a:ext cx="7055146" cy="2876781"/>
            <a:chOff x="1044427" y="1047045"/>
            <a:chExt cx="7055146" cy="2876781"/>
          </a:xfrm>
        </p:grpSpPr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1882537" y="3235737"/>
              <a:ext cx="14312" cy="1434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109584" y="1296157"/>
              <a:ext cx="59248" cy="10218"/>
              <a:chOff x="6261984" y="1296157"/>
              <a:chExt cx="59248" cy="10218"/>
            </a:xfrm>
          </p:grpSpPr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0" name="Google Shape;4640;p40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Future work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4038001" y="23648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Architecture</a:t>
            </a:r>
            <a:endParaRPr lang="en-US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2" name="Google Shape;4642;p40"/>
          <p:cNvSpPr txBox="1"/>
          <p:nvPr/>
        </p:nvSpPr>
        <p:spPr>
          <a:xfrm>
            <a:off x="4025211" y="2603642"/>
            <a:ext cx="1909316" cy="64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Fira Sans"/>
                <a:ea typeface="Fira Sans"/>
                <a:cs typeface="Fira Sans"/>
                <a:sym typeface="Fira Sans"/>
              </a:rPr>
              <a:t>Improve the architecture and infrastructure for efficient computation</a:t>
            </a:r>
          </a:p>
        </p:txBody>
      </p:sp>
      <p:sp>
        <p:nvSpPr>
          <p:cNvPr id="4643" name="Google Shape;4643;p40"/>
          <p:cNvSpPr txBox="1"/>
          <p:nvPr/>
        </p:nvSpPr>
        <p:spPr>
          <a:xfrm>
            <a:off x="710250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Training 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4" name="Google Shape;4644;p40"/>
          <p:cNvSpPr txBox="1"/>
          <p:nvPr/>
        </p:nvSpPr>
        <p:spPr>
          <a:xfrm>
            <a:off x="710250" y="4381394"/>
            <a:ext cx="1737850" cy="49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Train on larger and more various datasets.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6074425" y="2364826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Marketing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6" name="Google Shape;4646;p40"/>
          <p:cNvSpPr txBox="1"/>
          <p:nvPr/>
        </p:nvSpPr>
        <p:spPr>
          <a:xfrm>
            <a:off x="6074425" y="2625525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Promote our services.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2793625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Improvements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8" name="Google Shape;4648;p40"/>
          <p:cNvSpPr txBox="1"/>
          <p:nvPr/>
        </p:nvSpPr>
        <p:spPr>
          <a:xfrm>
            <a:off x="2793624" y="4381397"/>
            <a:ext cx="1778375" cy="49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Improve our analysis tenchniques with visual analysis.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58A895-75BD-F1E3-D7B1-23B5967CF6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55674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0250" y="978136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Fira Sans Medium"/>
                <a:ea typeface="Fira Sans Medium"/>
                <a:cs typeface="Fira Sans Medium"/>
                <a:sym typeface="Fira Sans Medium"/>
              </a:rPr>
              <a:t>Any 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C7C0A-99AE-7421-6DE0-2DA888DBF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4" name="Picture 3" descr="A question mark and a green tick in a chat bubble&#10;&#10;Description automatically generated">
            <a:extLst>
              <a:ext uri="{FF2B5EF4-FFF2-40B4-BE49-F238E27FC236}">
                <a16:creationId xmlns:a16="http://schemas.microsoft.com/office/drawing/2014/main" id="{98F98E65-CF6C-F0E5-DDAB-EA3086D0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19" y="1459336"/>
            <a:ext cx="3092266" cy="30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36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8FFB82C84072478F639556E6DAFE29" ma:contentTypeVersion="6" ma:contentTypeDescription="Create a new document." ma:contentTypeScope="" ma:versionID="ab0d42da8873120674eaa4f00397b74d">
  <xsd:schema xmlns:xsd="http://www.w3.org/2001/XMLSchema" xmlns:xs="http://www.w3.org/2001/XMLSchema" xmlns:p="http://schemas.microsoft.com/office/2006/metadata/properties" xmlns:ns3="2dfca2ac-9004-4e9a-9da1-062fc8166562" xmlns:ns4="ff6e6c1e-29d8-429b-9ea4-b6e59dece11b" targetNamespace="http://schemas.microsoft.com/office/2006/metadata/properties" ma:root="true" ma:fieldsID="47ff52ca156f1d0720e20137caac8d43" ns3:_="" ns4:_="">
    <xsd:import namespace="2dfca2ac-9004-4e9a-9da1-062fc8166562"/>
    <xsd:import namespace="ff6e6c1e-29d8-429b-9ea4-b6e59dece1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ca2ac-9004-4e9a-9da1-062fc81665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e6c1e-29d8-429b-9ea4-b6e59dece11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dfca2ac-9004-4e9a-9da1-062fc8166562" xsi:nil="true"/>
  </documentManagement>
</p:properties>
</file>

<file path=customXml/itemProps1.xml><?xml version="1.0" encoding="utf-8"?>
<ds:datastoreItem xmlns:ds="http://schemas.openxmlformats.org/officeDocument/2006/customXml" ds:itemID="{5DEDF466-C74E-439D-A91E-A8B0805F4FD0}">
  <ds:schemaRefs>
    <ds:schemaRef ds:uri="2dfca2ac-9004-4e9a-9da1-062fc8166562"/>
    <ds:schemaRef ds:uri="ff6e6c1e-29d8-429b-9ea4-b6e59dece1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DD3E639-F1F0-404C-9A8B-E07375B42B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B4BC18-FE36-42B1-AE2A-5C8FF0A944F9}">
  <ds:schemaRefs>
    <ds:schemaRef ds:uri="2dfca2ac-9004-4e9a-9da1-062fc8166562"/>
    <ds:schemaRef ds:uri="ff6e6c1e-29d8-429b-9ea4-b6e59dece1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4271</Words>
  <Application>Microsoft Office PowerPoint</Application>
  <PresentationFormat>On-screen Show (16:9)</PresentationFormat>
  <Paragraphs>863</Paragraphs>
  <Slides>104</Slides>
  <Notes>93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Arial</vt:lpstr>
      <vt:lpstr>Fira Sans SemiBold</vt:lpstr>
      <vt:lpstr>Script MT Bold</vt:lpstr>
      <vt:lpstr>Cambria Math</vt:lpstr>
      <vt:lpstr>Fira Sans Medium</vt:lpstr>
      <vt:lpstr>Fira Sans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ammar mohamed</dc:creator>
  <cp:lastModifiedBy>عمر احمد محمد رزق</cp:lastModifiedBy>
  <cp:revision>3</cp:revision>
  <dcterms:modified xsi:type="dcterms:W3CDTF">2023-07-11T00:48:08Z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0x010100AB8FFB82C84072478F639556E6DAFE29</vt:lpwstr>
  </property>
</Properties>
</file>